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3" r:id="rId3"/>
    <p:sldId id="266" r:id="rId4"/>
    <p:sldId id="267" r:id="rId5"/>
    <p:sldId id="274" r:id="rId6"/>
    <p:sldId id="273" r:id="rId7"/>
    <p:sldId id="268" r:id="rId8"/>
    <p:sldId id="275" r:id="rId9"/>
    <p:sldId id="269" r:id="rId10"/>
    <p:sldId id="270" r:id="rId11"/>
    <p:sldId id="276" r:id="rId12"/>
    <p:sldId id="272" r:id="rId13"/>
    <p:sldId id="265" r:id="rId1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27/11/2013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27/11/2013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7A847CFC-816F-41D0-AAC0-9BF4FEBC753E}" type="datetimeFigureOut">
              <a:rPr lang="es-ES" smtClean="0"/>
              <a:t>27/11/2013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27/11/2013</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p>
            <a:fld id="{7A847CFC-816F-41D0-AAC0-9BF4FEBC753E}" type="datetimeFigureOut">
              <a:rPr lang="es-ES" smtClean="0"/>
              <a:t>27/11/2013</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t>27/11/2013</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t>27/11/2013</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27/11/2013</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a:p>
        </p:txBody>
      </p:sp>
      <p:sp>
        <p:nvSpPr>
          <p:cNvPr id="9" name="Content Placeholder 8"/>
          <p:cNvSpPr>
            <a:spLocks noGrp="1"/>
          </p:cNvSpPr>
          <p:nvPr>
            <p:ph sz="quarter" idx="13"/>
          </p:nvPr>
        </p:nvSpPr>
        <p:spPr>
          <a:xfrm>
            <a:off x="304800" y="381000"/>
            <a:ext cx="7772400" cy="494284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s-ES" smtClean="0"/>
              <a:t>Haga clic para modificar el estilo de título del patrón</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8" name="Date Placeholder 7"/>
          <p:cNvSpPr>
            <a:spLocks noGrp="1"/>
          </p:cNvSpPr>
          <p:nvPr>
            <p:ph type="dt" sz="half" idx="10"/>
          </p:nvPr>
        </p:nvSpPr>
        <p:spPr/>
        <p:txBody>
          <a:bodyPr/>
          <a:lstStyle/>
          <a:p>
            <a:fld id="{7A847CFC-816F-41D0-AAC0-9BF4FEBC753E}" type="datetimeFigureOut">
              <a:rPr lang="es-ES" smtClean="0"/>
              <a:t>27/11/2013</a:t>
            </a:fld>
            <a:endParaRPr lang="es-ES"/>
          </a:p>
        </p:txBody>
      </p:sp>
      <p:sp>
        <p:nvSpPr>
          <p:cNvPr id="9" name="Slide Number Placeholder 8"/>
          <p:cNvSpPr>
            <a:spLocks noGrp="1"/>
          </p:cNvSpPr>
          <p:nvPr>
            <p:ph type="sldNum" sz="quarter" idx="11"/>
          </p:nvPr>
        </p:nvSpPr>
        <p:spPr/>
        <p:txBody>
          <a:bodyPr/>
          <a:lstStyle/>
          <a:p>
            <a:fld id="{132FADFE-3B8F-471C-ABF0-DBC7717ECBBC}" type="slidenum">
              <a:rPr lang="es-ES" smtClean="0"/>
              <a:t>‹Nº›</a:t>
            </a:fld>
            <a:endParaRPr lang="es-ES"/>
          </a:p>
        </p:txBody>
      </p:sp>
      <p:sp>
        <p:nvSpPr>
          <p:cNvPr id="10" name="Footer Placeholder 9"/>
          <p:cNvSpPr>
            <a:spLocks noGrp="1"/>
          </p:cNvSpPr>
          <p:nvPr>
            <p:ph type="ftr" sz="quarter" idx="12"/>
          </p:nvPr>
        </p:nvSpPr>
        <p:spPr/>
        <p:txBody>
          <a:bodyPr/>
          <a:lstStyle/>
          <a:p>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27/11/2013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27/11/2013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132FADFE-3B8F-471C-ABF0-DBC7717ECBBC}" type="slidenum">
              <a:rPr lang="es-ES" smtClean="0"/>
              <a:t>‹Nº›</a:t>
            </a:fld>
            <a:endParaRPr lang="es-E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s-E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7A847CFC-816F-41D0-AAC0-9BF4FEBC753E}" type="datetimeFigureOut">
              <a:rPr lang="es-ES" smtClean="0"/>
              <a:t>27/11/2013</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8.jpeg"/><Relationship Id="rId2" Type="http://schemas.openxmlformats.org/officeDocument/2006/relationships/hyperlink" Target="https://www.google.com.co/url?q=http://www.misioncarismatica.es/ESCUELA%20DE%20LIDERES%20NIVEL%201/EJERCICIOS_NIVEL1/test_la_biblia.htm&amp;sa=U&amp;ei=ZCKVUunSEa3LsQSXkILgBQ&amp;ved=0CD4Q9QEwCw&amp;usg=AFQjCNFdOIE2Tz5GKqdT3xuzxNcjNwzWSA" TargetMode="External"/><Relationship Id="rId1" Type="http://schemas.openxmlformats.org/officeDocument/2006/relationships/slideLayout" Target="../slideLayouts/slideLayout2.xml"/><Relationship Id="rId6" Type="http://schemas.openxmlformats.org/officeDocument/2006/relationships/hyperlink" Target="https://www.google.com.co/url?q=http://mx.dir.groups.yahoo.com/group/gopis_krishna/message/1371&amp;sa=U&amp;ei=ICWVUpr-DY2_sQSsyIEY&amp;ved=0CDgQ9QEwCA&amp;usg=AFQjCNFIa9KWAgYY67SPLbWuKv9jbZ1-5g" TargetMode="External"/><Relationship Id="rId5" Type="http://schemas.openxmlformats.org/officeDocument/2006/relationships/image" Target="../media/image7.jpeg"/><Relationship Id="rId4" Type="http://schemas.openxmlformats.org/officeDocument/2006/relationships/hyperlink" Target="https://www.google.com.co/url?q=http://sinalefa2.wordpress.com/leyendas-y-mitos/moises/&amp;sa=U&amp;ei=ZSSVUrC5FLSmsQSw7IG4Dw&amp;ved=0CC4Q9QEwAw&amp;usg=AFQjCNHdQg-WLpel1Q1PUWBjMDLfJAVr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1.jpeg"/><Relationship Id="rId2" Type="http://schemas.openxmlformats.org/officeDocument/2006/relationships/hyperlink" Target="https://www.google.com.co/url?q=http://consuelosalvo.blogspot.com/2011/08/para-dios-todo-es-posible.html&amp;sa=U&amp;ei=EUCVUpaJNezdsASE6IH4AQ&amp;ved=0CDwQ9QEwCg&amp;usg=AFQjCNHSTLRumneSzeqz_N4kWMg7-4rPOw" TargetMode="External"/><Relationship Id="rId1" Type="http://schemas.openxmlformats.org/officeDocument/2006/relationships/slideLayout" Target="../slideLayouts/slideLayout2.xml"/><Relationship Id="rId6" Type="http://schemas.openxmlformats.org/officeDocument/2006/relationships/hyperlink" Target="https://www.google.com.co/url?q=http://leonavicario3.blogspot.com/2009_10_01_archive.html&amp;sa=U&amp;ei=BEKVUtLSOrPRsAS3g4CICA&amp;ved=0CEAQ9QEwDA&amp;usg=AFQjCNGwbLJ82OBdKXrynlfSWG16gontiQ" TargetMode="External"/><Relationship Id="rId5" Type="http://schemas.openxmlformats.org/officeDocument/2006/relationships/image" Target="../media/image10.jpeg"/><Relationship Id="rId4" Type="http://schemas.openxmlformats.org/officeDocument/2006/relationships/hyperlink" Target="https://www.google.com.co/url?q=http://alientoparatualma.blogspot.com/2011/03/mujervive.html&amp;sa=U&amp;ei=YUGVUreEC-rJsQTh34LACA&amp;ved=0CDoQ9QEwCQ&amp;usg=AFQjCNGTcIiDjABfiYYUpXVuzP--oR7kOA"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google.com.co/url?q=http://www.blogdecristo.com/2011/11/que-es-el-fruto-del-espritu-santo-como-lo-obtengo.html&amp;sa=U&amp;ei=71GVUsa9GdOLkAf00oGwDw&amp;ved=0CEoQ9QEwEQ&amp;usg=AFQjCNFuI_Yerl0yjget1puuoTvyxuMIGQ" TargetMode="Externa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hyperlink" Target="http://2.bp.blogspot.com/-TrAzZlbJhWM/TqSVDoBhXAI/AAAAAAAAGIs/wFA_tn2g00A/s1600/132.JPG" TargetMode="Externa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18.jpeg"/><Relationship Id="rId2" Type="http://schemas.openxmlformats.org/officeDocument/2006/relationships/hyperlink" Target="http://2.bp.blogspot.com/-2kLQyQJg0cA/UZP7k-lr7ZI/AAAAAAAAMAQ/W1ehAM8ngXM/s1600/945666_469895839746072_118929571_n.jpg" TargetMode="External"/><Relationship Id="rId1" Type="http://schemas.openxmlformats.org/officeDocument/2006/relationships/slideLayout" Target="../slideLayouts/slideLayout2.xml"/><Relationship Id="rId6" Type="http://schemas.openxmlformats.org/officeDocument/2006/relationships/hyperlink" Target="https://www.google.com.co/url?q=http://uncionparalaciudad.blogspot.com/2012/04/dios-es-nuestro-escudo-15082010.html&amp;sa=U&amp;ei=XlaVUtCcLdS0kQepsoDADQ&amp;ved=0CCwQ9QEwAg&amp;usg=AFQjCNHOazArlpkMdA9E6-k_nwBw1r8F6A" TargetMode="External"/><Relationship Id="rId5" Type="http://schemas.openxmlformats.org/officeDocument/2006/relationships/image" Target="../media/image17.jpeg"/><Relationship Id="rId4" Type="http://schemas.openxmlformats.org/officeDocument/2006/relationships/hyperlink" Target="https://www.google.com.co/url?q=http://www.extendiendoelreino.com/meditaciones%20semanales/2009/10/09103%20dios%20proveera%20todo%20lo%20que%20nos%20falte.html&amp;sa=U&amp;ei=51WVUsWMOJDTkQeWtoGoDA&amp;ved=0CD4Q9QEwCw&amp;usg=AFQjCNGLR9JHZoMYB03OBKlG71ej0sovbQ"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3.bp.blogspot.com/-jvWYHMEjlJ4/UfxVLD4D_kI/AAAAAAAAAGw/TIhh133G5sc/s1600/hf.jpg" TargetMode="External"/><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hyperlink" Target="https://www.google.com.co/url?q=http://entreamigosteensclub.blogspot.com/2011/05/encontrando-salida-en-medio-de-la.html&amp;sa=U&amp;ei=51mVUpb9JsuFkQeHpYGoAQ&amp;ved=0CCwQ9QEwAg&amp;usg=AFQjCNHpNYAViikcsQFhcLacUB4MYdsvoQ" TargetMode="External"/><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4.jpeg"/><Relationship Id="rId2" Type="http://schemas.openxmlformats.org/officeDocument/2006/relationships/hyperlink" Target="https://www.google.com.co/url?q=http://www.metroflog.com/davidkaloko&amp;sa=U&amp;ei=AFyVUojvI4iPkAe94IC4DQ&amp;ved=0CCwQ9QEwAg&amp;usg=AFQjCNEAbsII2lEXffoGD4JwCJ4DCERVBQ" TargetMode="External"/><Relationship Id="rId1" Type="http://schemas.openxmlformats.org/officeDocument/2006/relationships/slideLayout" Target="../slideLayouts/slideLayout2.xml"/><Relationship Id="rId6" Type="http://schemas.openxmlformats.org/officeDocument/2006/relationships/hyperlink" Target="https://www.google.com.co/url?q=http://notitasdeesperanza.blogspot.com/2012/06/los-muertos-en-cristo-resucitaran.html&amp;sa=U&amp;ei=A16VUtzDA9HwkQfQ24DgBA&amp;ved=0CC4Q9QEwAw&amp;usg=AFQjCNEr7M4gbS7czzCO1DiuGjsF9BcrwQ" TargetMode="External"/><Relationship Id="rId5" Type="http://schemas.openxmlformats.org/officeDocument/2006/relationships/image" Target="../media/image23.jpeg"/><Relationship Id="rId4" Type="http://schemas.openxmlformats.org/officeDocument/2006/relationships/hyperlink" Target="https://www.google.com.co/url?q=http://www.fotolog.com/tu_hijo_soy/49707877/&amp;sa=U&amp;ei=Il2VUsa7D4i5kQe86IGwDA&amp;ved=0CCoQ9QEwAQ&amp;usg=AFQjCNHcf5zBBIOMSQmBEu6r-leh4ydnuQ"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revelacionfinal.blogspot.com/2010/05/los-signos-de-la-segunda-venida-de.html" TargetMode="Externa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hyperlink" Target="https://www.google.com.co/url?q=http://esperanzacumana.blogspot.com/2012/10/dios-enjugara-toda-lagrima-enjugara.html&amp;sa=U&amp;ei=bGCVUuXYLNK5kQf474F4&amp;ved=0CCgQ9QEwAA&amp;usg=AFQjCNFkwkp3fEFoDfK_gfj8GTZzaEn0PQ"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hyperlink" Target="https://www.google.com.co/url?q=http://iglesiaadventistamolorca.blogspot.com/2012/10/meditaciones-matutinas-para-la-mujer_29.html&amp;sa=U&amp;ei=bGCVUuXYLNK5kQf474F4&amp;ved=0CDoQ9QEwCQ&amp;usg=AFQjCNFNthHmHm90bmRjW4IrKgE3stU6-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3059832" y="5805264"/>
            <a:ext cx="3672408" cy="1752600"/>
          </a:xfrm>
        </p:spPr>
        <p:txBody>
          <a:bodyPr>
            <a:normAutofit/>
          </a:bodyPr>
          <a:lstStyle/>
          <a:p>
            <a:r>
              <a:rPr lang="es-CO" sz="3600" b="1" dirty="0" smtClean="0">
                <a:solidFill>
                  <a:srgbClr val="FF0000"/>
                </a:solidFill>
              </a:rPr>
              <a:t>Texto: Mat.24:13.</a:t>
            </a:r>
            <a:endParaRPr lang="es-CO" sz="3600" b="1" dirty="0">
              <a:solidFill>
                <a:srgbClr val="FF0000"/>
              </a:solidFill>
            </a:endParaRPr>
          </a:p>
        </p:txBody>
      </p:sp>
      <p:pic>
        <p:nvPicPr>
          <p:cNvPr id="1026" name="Picture 2" descr="El Fruto de la Perseverancia es recibir una respuesta a tus oracio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2627413"/>
            <a:ext cx="2736304" cy="3033835"/>
          </a:xfrm>
          <a:prstGeom prst="rect">
            <a:avLst/>
          </a:prstGeom>
          <a:noFill/>
          <a:extLst>
            <a:ext uri="{909E8E84-426E-40DD-AFC4-6F175D3DCCD1}">
              <a14:hiddenFill xmlns:a14="http://schemas.microsoft.com/office/drawing/2010/main">
                <a:solidFill>
                  <a:srgbClr val="FFFFFF"/>
                </a:solidFill>
              </a14:hiddenFill>
            </a:ext>
          </a:extLst>
        </p:spPr>
      </p:pic>
      <p:sp>
        <p:nvSpPr>
          <p:cNvPr id="4" name="3 Hexágono"/>
          <p:cNvSpPr/>
          <p:nvPr/>
        </p:nvSpPr>
        <p:spPr>
          <a:xfrm>
            <a:off x="971600" y="714400"/>
            <a:ext cx="7344816" cy="1778496"/>
          </a:xfrm>
          <a:prstGeom prst="hexagon">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5400" b="1" i="1" dirty="0">
                <a:solidFill>
                  <a:srgbClr val="002060"/>
                </a:solidFill>
                <a:effectLst>
                  <a:outerShdw blurRad="38100" dist="38100" dir="2700000" algn="tl">
                    <a:srgbClr val="000000">
                      <a:alpha val="43137"/>
                    </a:srgbClr>
                  </a:outerShdw>
                </a:effectLst>
              </a:rPr>
              <a:t>LA PERSEBERANCIA</a:t>
            </a:r>
          </a:p>
        </p:txBody>
      </p:sp>
    </p:spTree>
    <p:extLst>
      <p:ext uri="{BB962C8B-B14F-4D97-AF65-F5344CB8AC3E}">
        <p14:creationId xmlns:p14="http://schemas.microsoft.com/office/powerpoint/2010/main" val="263912596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u="sng" dirty="0" smtClean="0"/>
              <a:t>Las Maravillosas Promesas de Dios</a:t>
            </a:r>
            <a:endParaRPr lang="es-CO" b="1" u="sng" dirty="0"/>
          </a:p>
        </p:txBody>
      </p:sp>
      <p:sp>
        <p:nvSpPr>
          <p:cNvPr id="3" name="2 Marcador de contenido"/>
          <p:cNvSpPr>
            <a:spLocks noGrp="1"/>
          </p:cNvSpPr>
          <p:nvPr>
            <p:ph idx="1"/>
          </p:nvPr>
        </p:nvSpPr>
        <p:spPr>
          <a:xfrm>
            <a:off x="323528" y="1844824"/>
            <a:ext cx="5338936" cy="2404863"/>
          </a:xfrm>
        </p:spPr>
        <p:txBody>
          <a:bodyPr>
            <a:normAutofit/>
          </a:bodyPr>
          <a:lstStyle/>
          <a:p>
            <a:pPr marL="0" indent="0">
              <a:buNone/>
            </a:pPr>
            <a:r>
              <a:rPr lang="es-CO" sz="2400" dirty="0" smtClean="0"/>
              <a:t>Desde la edad de doce años estudio la Palabra de Dios, hoy tengo setenta y cinco, y me encanta estudiarla porque en ella encuentro promesas </a:t>
            </a:r>
            <a:r>
              <a:rPr lang="es-CO" sz="2400" dirty="0"/>
              <a:t>que son maravillosas y contienen algo que nadie debe dudar: </a:t>
            </a:r>
            <a:r>
              <a:rPr lang="es-CO" sz="2400" b="1" i="1" dirty="0" smtClean="0"/>
              <a:t>su cumplimiento.</a:t>
            </a:r>
          </a:p>
        </p:txBody>
      </p:sp>
      <p:sp>
        <p:nvSpPr>
          <p:cNvPr id="4" name="3 Rectángulo"/>
          <p:cNvSpPr/>
          <p:nvPr/>
        </p:nvSpPr>
        <p:spPr>
          <a:xfrm>
            <a:off x="539552" y="4725144"/>
            <a:ext cx="7704856" cy="1815882"/>
          </a:xfrm>
          <a:prstGeom prst="rect">
            <a:avLst/>
          </a:prstGeom>
        </p:spPr>
        <p:txBody>
          <a:bodyPr wrap="square">
            <a:spAutoFit/>
          </a:bodyPr>
          <a:lstStyle/>
          <a:p>
            <a:r>
              <a:rPr lang="es-CO" sz="2800" dirty="0"/>
              <a:t>Si las promesas de Dios no se cumplen, El no tiene ningún poder sobre nada en mi vida ni en la suya. Cuando abro la Biblia, </a:t>
            </a:r>
            <a:r>
              <a:rPr lang="es-CO" sz="2800" b="1" i="1" dirty="0">
                <a:latin typeface="Agency FB" pitchFamily="34" charset="0"/>
              </a:rPr>
              <a:t>todo lo que en ella encontramos depende del cumplimiento de </a:t>
            </a:r>
            <a:r>
              <a:rPr lang="es-CO" sz="2800" b="1" i="1" dirty="0" smtClean="0">
                <a:latin typeface="Agency FB" pitchFamily="34" charset="0"/>
              </a:rPr>
              <a:t>sus promesas</a:t>
            </a:r>
            <a:r>
              <a:rPr lang="es-CO" sz="2800" b="1" i="1" dirty="0"/>
              <a:t>.</a:t>
            </a:r>
            <a:endParaRPr lang="es-CO" sz="2800" dirty="0"/>
          </a:p>
        </p:txBody>
      </p:sp>
      <p:pic>
        <p:nvPicPr>
          <p:cNvPr id="1026" name="Picture 2" descr="http://todoesjesus.com/../imagenes/image93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772816"/>
            <a:ext cx="2232248"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71218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wipe(down)">
                                      <p:cBhvr>
                                        <p:cTn id="13"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7620000" cy="1354162"/>
          </a:xfrm>
        </p:spPr>
        <p:txBody>
          <a:bodyPr/>
          <a:lstStyle/>
          <a:p>
            <a:r>
              <a:rPr lang="es-CO" sz="2800" b="1" i="1" dirty="0" smtClean="0"/>
              <a:t>En las Escrituras encontramos muchas promesas, las cuales nos motivan a amar más a Dios</a:t>
            </a:r>
            <a:r>
              <a:rPr lang="es-CO" dirty="0" smtClean="0"/>
              <a:t>.</a:t>
            </a:r>
            <a:r>
              <a:rPr lang="es-CO" b="1" dirty="0"/>
              <a:t> </a:t>
            </a:r>
            <a:endParaRPr lang="es-CO" sz="2400" dirty="0"/>
          </a:p>
        </p:txBody>
      </p:sp>
      <p:sp>
        <p:nvSpPr>
          <p:cNvPr id="5" name="4 Rectángulo redondeado"/>
          <p:cNvSpPr/>
          <p:nvPr/>
        </p:nvSpPr>
        <p:spPr>
          <a:xfrm>
            <a:off x="395536" y="4725144"/>
            <a:ext cx="5904656" cy="1706488"/>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dirty="0"/>
              <a:t>Dios cumple sus promesas siempre</a:t>
            </a:r>
            <a:r>
              <a:rPr lang="es-CO" dirty="0" smtClean="0"/>
              <a:t>.</a:t>
            </a:r>
            <a:r>
              <a:rPr lang="es-CO" b="1" dirty="0" smtClean="0">
                <a:solidFill>
                  <a:srgbClr val="FFFF00"/>
                </a:solidFill>
              </a:rPr>
              <a:t>,</a:t>
            </a:r>
            <a:r>
              <a:rPr lang="es-CO" dirty="0" smtClean="0"/>
              <a:t> </a:t>
            </a:r>
            <a:r>
              <a:rPr lang="es-CO" dirty="0"/>
              <a:t>"Porque el Hijo de Dios, Jesucristo, no ha sido Sí y No; mas ha sido Sí en él; porque todas las promesas de Dios son en él Sí, y en él Amén, por medio de nosotros, para la gloria de Dios</a:t>
            </a:r>
            <a:r>
              <a:rPr lang="es-CO" dirty="0" smtClean="0"/>
              <a:t>".</a:t>
            </a:r>
          </a:p>
          <a:p>
            <a:r>
              <a:rPr lang="es-CO" dirty="0" smtClean="0"/>
              <a:t>Escrito está en </a:t>
            </a:r>
            <a:r>
              <a:rPr lang="es-CO" b="1" dirty="0" smtClean="0">
                <a:solidFill>
                  <a:srgbClr val="FFFF00"/>
                </a:solidFill>
              </a:rPr>
              <a:t> II </a:t>
            </a:r>
            <a:r>
              <a:rPr lang="es-CO" b="1" dirty="0">
                <a:solidFill>
                  <a:srgbClr val="FFFF00"/>
                </a:solidFill>
              </a:rPr>
              <a:t>Corintios 1:19-20</a:t>
            </a:r>
            <a:endParaRPr lang="es-CO" dirty="0"/>
          </a:p>
        </p:txBody>
      </p:sp>
      <p:sp>
        <p:nvSpPr>
          <p:cNvPr id="6" name="5 Rectángulo redondeado"/>
          <p:cNvSpPr/>
          <p:nvPr/>
        </p:nvSpPr>
        <p:spPr>
          <a:xfrm>
            <a:off x="395536" y="2852936"/>
            <a:ext cx="5904656" cy="1584175"/>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000" dirty="0"/>
              <a:t>Primero citaremos la del texto mencionado en la portada: </a:t>
            </a:r>
            <a:r>
              <a:rPr lang="es-CO" sz="2000" b="1" dirty="0">
                <a:solidFill>
                  <a:srgbClr val="FFFF00"/>
                </a:solidFill>
              </a:rPr>
              <a:t>Mateo 24:13</a:t>
            </a:r>
            <a:r>
              <a:rPr lang="es-CO" sz="2000" dirty="0">
                <a:solidFill>
                  <a:srgbClr val="FFFF00"/>
                </a:solidFill>
              </a:rPr>
              <a:t>.  </a:t>
            </a:r>
            <a:r>
              <a:rPr lang="es-CO" sz="2000" dirty="0"/>
              <a:t>«Pero el que perseverare hasta el fin, </a:t>
            </a:r>
            <a:r>
              <a:rPr lang="es-CO" sz="2000" u="sng" dirty="0"/>
              <a:t>éste será salvo</a:t>
            </a:r>
            <a:r>
              <a:rPr lang="es-CO" sz="2000" b="1" dirty="0" smtClean="0">
                <a:solidFill>
                  <a:srgbClr val="FFFF00"/>
                </a:solidFill>
              </a:rPr>
              <a:t>»   (lea Apoc.22:14) </a:t>
            </a:r>
          </a:p>
          <a:p>
            <a:r>
              <a:rPr lang="es-CO" sz="2000" b="1" dirty="0" smtClean="0">
                <a:solidFill>
                  <a:schemeClr val="bg1"/>
                </a:solidFill>
              </a:rPr>
              <a:t>         Está en la Biblia y Dios cumplirá su promesa.</a:t>
            </a:r>
            <a:endParaRPr lang="es-CO" sz="2000" b="1" dirty="0">
              <a:solidFill>
                <a:schemeClr val="bg1"/>
              </a:solidFill>
            </a:endParaRPr>
          </a:p>
        </p:txBody>
      </p:sp>
      <p:sp>
        <p:nvSpPr>
          <p:cNvPr id="7" name="6 Rectángulo"/>
          <p:cNvSpPr/>
          <p:nvPr/>
        </p:nvSpPr>
        <p:spPr>
          <a:xfrm>
            <a:off x="1115616" y="1772816"/>
            <a:ext cx="6228692" cy="400110"/>
          </a:xfrm>
          <a:prstGeom prst="rect">
            <a:avLst/>
          </a:prstGeom>
          <a:solidFill>
            <a:srgbClr val="FF0000"/>
          </a:solidFill>
        </p:spPr>
        <p:txBody>
          <a:bodyPr wrap="square">
            <a:spAutoFit/>
          </a:bodyPr>
          <a:lstStyle/>
          <a:p>
            <a:r>
              <a:rPr lang="es-CO" sz="2000" b="1" dirty="0"/>
              <a:t>Estudiaremos aquí solamente algunas promesas Bíblicas</a:t>
            </a:r>
            <a:endParaRPr lang="es-CO" sz="2000" dirty="0"/>
          </a:p>
        </p:txBody>
      </p:sp>
      <p:pic>
        <p:nvPicPr>
          <p:cNvPr id="2050" name="Picture 2" descr="http://www.elevangelioeterno.com/v2/images/imagenes-web/doctrinas/la_segunda_venida/segunda_venida_clip_image026_00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852936"/>
            <a:ext cx="1800200" cy="158187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elevangelioeterno.com/v2/images/imagenes-web/doctrinas/la_segunda_venida/061316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4725144"/>
            <a:ext cx="1850146" cy="1706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6965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000"/>
                                        <p:tgtEl>
                                          <p:spTgt spid="6"/>
                                        </p:tgtEl>
                                      </p:cBhvr>
                                    </p:animEffect>
                                  </p:childTnLst>
                                </p:cTn>
                              </p:par>
                              <p:par>
                                <p:cTn id="16" presetID="21" presetClass="entr" presetSubtype="1" fill="hold" nodeType="withEffect">
                                  <p:stCondLst>
                                    <p:cond delay="0"/>
                                  </p:stCondLst>
                                  <p:childTnLst>
                                    <p:set>
                                      <p:cBhvr>
                                        <p:cTn id="17" dur="1" fill="hold">
                                          <p:stCondLst>
                                            <p:cond delay="0"/>
                                          </p:stCondLst>
                                        </p:cTn>
                                        <p:tgtEl>
                                          <p:spTgt spid="2050"/>
                                        </p:tgtEl>
                                        <p:attrNameLst>
                                          <p:attrName>style.visibility</p:attrName>
                                        </p:attrNameLst>
                                      </p:cBhvr>
                                      <p:to>
                                        <p:strVal val="visible"/>
                                      </p:to>
                                    </p:set>
                                    <p:animEffect transition="in" filter="wheel(1)">
                                      <p:cBhvr>
                                        <p:cTn id="18" dur="2000"/>
                                        <p:tgtEl>
                                          <p:spTgt spid="2050"/>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heel(1)">
                                      <p:cBhvr>
                                        <p:cTn id="23" dur="2000"/>
                                        <p:tgtEl>
                                          <p:spTgt spid="5"/>
                                        </p:tgtEl>
                                      </p:cBhvr>
                                    </p:animEffect>
                                  </p:childTnLst>
                                </p:cTn>
                              </p:par>
                              <p:par>
                                <p:cTn id="24" presetID="21" presetClass="entr" presetSubtype="1" fill="hold" nodeType="withEffect">
                                  <p:stCondLst>
                                    <p:cond delay="0"/>
                                  </p:stCondLst>
                                  <p:childTnLst>
                                    <p:set>
                                      <p:cBhvr>
                                        <p:cTn id="25" dur="1" fill="hold">
                                          <p:stCondLst>
                                            <p:cond delay="0"/>
                                          </p:stCondLst>
                                        </p:cTn>
                                        <p:tgtEl>
                                          <p:spTgt spid="2052"/>
                                        </p:tgtEl>
                                        <p:attrNameLst>
                                          <p:attrName>style.visibility</p:attrName>
                                        </p:attrNameLst>
                                      </p:cBhvr>
                                      <p:to>
                                        <p:strVal val="visible"/>
                                      </p:to>
                                    </p:set>
                                    <p:animEffect transition="in" filter="wheel(1)">
                                      <p:cBhvr>
                                        <p:cTn id="26"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323528" y="4941168"/>
            <a:ext cx="5976664" cy="1368152"/>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a:solidFill>
                  <a:srgbClr val="002060"/>
                </a:solidFill>
              </a:rPr>
              <a:t>Se nos ha prometido vida eterna. </a:t>
            </a:r>
            <a:r>
              <a:rPr lang="es-CO" sz="2400" dirty="0" smtClean="0">
                <a:solidFill>
                  <a:srgbClr val="002060"/>
                </a:solidFill>
              </a:rPr>
              <a:t>"</a:t>
            </a:r>
            <a:r>
              <a:rPr lang="es-CO" sz="2400" b="1" dirty="0">
                <a:solidFill>
                  <a:srgbClr val="002060"/>
                </a:solidFill>
              </a:rPr>
              <a:t>Y esta es la promesa que él nos hizo, la vida eterna</a:t>
            </a:r>
            <a:r>
              <a:rPr lang="es-CO" sz="2400" dirty="0" smtClean="0">
                <a:solidFill>
                  <a:srgbClr val="002060"/>
                </a:solidFill>
              </a:rPr>
              <a:t>".</a:t>
            </a:r>
          </a:p>
          <a:p>
            <a:r>
              <a:rPr lang="es-CO" sz="2400" dirty="0" smtClean="0">
                <a:solidFill>
                  <a:srgbClr val="002060"/>
                </a:solidFill>
              </a:rPr>
              <a:t>Escrito está en </a:t>
            </a:r>
            <a:r>
              <a:rPr lang="es-CO" sz="2400" b="1" dirty="0">
                <a:solidFill>
                  <a:srgbClr val="FFFF00"/>
                </a:solidFill>
              </a:rPr>
              <a:t>1 Juan 2:25</a:t>
            </a:r>
            <a:r>
              <a:rPr lang="es-CO" sz="2400" dirty="0"/>
              <a:t>,</a:t>
            </a:r>
          </a:p>
        </p:txBody>
      </p:sp>
      <p:sp>
        <p:nvSpPr>
          <p:cNvPr id="5" name="4 Rectángulo redondeado"/>
          <p:cNvSpPr/>
          <p:nvPr/>
        </p:nvSpPr>
        <p:spPr>
          <a:xfrm>
            <a:off x="323528" y="2636912"/>
            <a:ext cx="5976664" cy="2016224"/>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000" dirty="0">
                <a:solidFill>
                  <a:srgbClr val="002060"/>
                </a:solidFill>
              </a:rPr>
              <a:t>Ninguna de las promesas de Dios falla jamás</a:t>
            </a:r>
            <a:r>
              <a:rPr lang="es-CO" sz="2000" dirty="0" smtClean="0">
                <a:solidFill>
                  <a:srgbClr val="002060"/>
                </a:solidFill>
              </a:rPr>
              <a:t>., </a:t>
            </a:r>
            <a:r>
              <a:rPr lang="es-CO" sz="2000" dirty="0">
                <a:solidFill>
                  <a:srgbClr val="002060"/>
                </a:solidFill>
              </a:rPr>
              <a:t>"</a:t>
            </a:r>
            <a:r>
              <a:rPr lang="es-CO" sz="2000" b="1" dirty="0">
                <a:solidFill>
                  <a:srgbClr val="002060"/>
                </a:solidFill>
              </a:rPr>
              <a:t>Reconoced, pues, con todo vuestro corazón y con toda vuestra alma, que no ha faltado una palabra que Jehová vuestro Dios había dicho de vosotros; todas os han acontecido, no ha faltado ninguna de ellas</a:t>
            </a:r>
            <a:r>
              <a:rPr lang="es-CO" sz="2000" dirty="0" smtClean="0">
                <a:solidFill>
                  <a:srgbClr val="002060"/>
                </a:solidFill>
              </a:rPr>
              <a:t>".</a:t>
            </a:r>
            <a:r>
              <a:rPr lang="es-CO" sz="2000" dirty="0">
                <a:solidFill>
                  <a:srgbClr val="002060"/>
                </a:solidFill>
              </a:rPr>
              <a:t> </a:t>
            </a:r>
            <a:r>
              <a:rPr lang="es-CO" sz="2000" dirty="0" smtClean="0">
                <a:solidFill>
                  <a:srgbClr val="002060"/>
                </a:solidFill>
              </a:rPr>
              <a:t>Escrito está en </a:t>
            </a:r>
            <a:r>
              <a:rPr lang="es-CO" sz="2000" b="1" dirty="0" smtClean="0">
                <a:solidFill>
                  <a:srgbClr val="002060"/>
                </a:solidFill>
              </a:rPr>
              <a:t> </a:t>
            </a:r>
            <a:r>
              <a:rPr lang="es-CO" sz="2000" b="1" dirty="0">
                <a:solidFill>
                  <a:srgbClr val="FFFF00"/>
                </a:solidFill>
              </a:rPr>
              <a:t>Josué 23:14</a:t>
            </a:r>
          </a:p>
        </p:txBody>
      </p:sp>
      <p:sp>
        <p:nvSpPr>
          <p:cNvPr id="6" name="5 Rectángulo redondeado"/>
          <p:cNvSpPr/>
          <p:nvPr/>
        </p:nvSpPr>
        <p:spPr>
          <a:xfrm>
            <a:off x="312101" y="587106"/>
            <a:ext cx="5976664" cy="1656184"/>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a:solidFill>
                  <a:srgbClr val="002060"/>
                </a:solidFill>
              </a:rPr>
              <a:t>Dios nunca retrae o cambia sus promesas. </a:t>
            </a:r>
            <a:r>
              <a:rPr lang="es-CO" sz="2400" dirty="0" smtClean="0">
                <a:solidFill>
                  <a:srgbClr val="002060"/>
                </a:solidFill>
              </a:rPr>
              <a:t>"</a:t>
            </a:r>
            <a:r>
              <a:rPr lang="es-CO" sz="2400" b="1" dirty="0">
                <a:solidFill>
                  <a:srgbClr val="002060"/>
                </a:solidFill>
              </a:rPr>
              <a:t>No olvidaré mi pacto, ni mudaré lo que ha salido de mis labios</a:t>
            </a:r>
            <a:r>
              <a:rPr lang="es-CO" sz="2400" dirty="0" smtClean="0">
                <a:solidFill>
                  <a:srgbClr val="002060"/>
                </a:solidFill>
              </a:rPr>
              <a:t>".</a:t>
            </a:r>
            <a:r>
              <a:rPr lang="es-CO" sz="2400" dirty="0">
                <a:solidFill>
                  <a:srgbClr val="002060"/>
                </a:solidFill>
              </a:rPr>
              <a:t> </a:t>
            </a:r>
            <a:r>
              <a:rPr lang="es-CO" sz="2400" dirty="0" smtClean="0">
                <a:solidFill>
                  <a:srgbClr val="002060"/>
                </a:solidFill>
              </a:rPr>
              <a:t>Escrito está en </a:t>
            </a:r>
            <a:r>
              <a:rPr lang="es-CO" sz="2400" b="1" dirty="0" smtClean="0">
                <a:solidFill>
                  <a:srgbClr val="FFFF00"/>
                </a:solidFill>
              </a:rPr>
              <a:t>Salmo </a:t>
            </a:r>
            <a:r>
              <a:rPr lang="es-CO" sz="2400" b="1" dirty="0">
                <a:solidFill>
                  <a:srgbClr val="FFFF00"/>
                </a:solidFill>
              </a:rPr>
              <a:t>89:34, </a:t>
            </a:r>
          </a:p>
        </p:txBody>
      </p:sp>
      <p:pic>
        <p:nvPicPr>
          <p:cNvPr id="3074" name="Picture 2" descr="https://encrypted-tbn3.gstatic.com/images?q=tbn:ANd9GcRbIF9d7gwLsiFcfnFkI-f-0EdN_ckbRbbppB7BoXLKtPPdeaEMF9eh7A">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620689"/>
            <a:ext cx="1944216" cy="165618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encrypted-tbn1.gstatic.com/images?q=tbn:ANd9GcRE_NR0GkQIP42WALTp_cL_jQudQtConxyBLCl5HuDbS-zkUCkZ_ZhPZDA">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16103" y="2636912"/>
            <a:ext cx="1928305" cy="201622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s://encrypted-tbn3.gstatic.com/images?q=tbn:ANd9GcRx3HFe10WVXPr7nGFBE_FIj7IawOqm1P8_bkAyQJIhMGilh9tHEoyC5Q">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16103" y="4941169"/>
            <a:ext cx="1928304" cy="13826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8834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076"/>
                                        </p:tgtEl>
                                        <p:attrNameLst>
                                          <p:attrName>style.visibility</p:attrName>
                                        </p:attrNameLst>
                                      </p:cBhvr>
                                      <p:to>
                                        <p:strVal val="visible"/>
                                      </p:to>
                                    </p:set>
                                    <p:animEffect transition="in" filter="fade">
                                      <p:cBhvr>
                                        <p:cTn id="12" dur="1000"/>
                                        <p:tgtEl>
                                          <p:spTgt spid="3076"/>
                                        </p:tgtEl>
                                      </p:cBhvr>
                                    </p:animEffect>
                                    <p:anim calcmode="lin" valueType="num">
                                      <p:cBhvr>
                                        <p:cTn id="13" dur="1000" fill="hold"/>
                                        <p:tgtEl>
                                          <p:spTgt spid="3076"/>
                                        </p:tgtEl>
                                        <p:attrNameLst>
                                          <p:attrName>ppt_x</p:attrName>
                                        </p:attrNameLst>
                                      </p:cBhvr>
                                      <p:tavLst>
                                        <p:tav tm="0">
                                          <p:val>
                                            <p:strVal val="#ppt_x"/>
                                          </p:val>
                                        </p:tav>
                                        <p:tav tm="100000">
                                          <p:val>
                                            <p:strVal val="#ppt_x"/>
                                          </p:val>
                                        </p:tav>
                                      </p:tavLst>
                                    </p:anim>
                                    <p:anim calcmode="lin" valueType="num">
                                      <p:cBhvr>
                                        <p:cTn id="14"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078"/>
                                        </p:tgtEl>
                                        <p:attrNameLst>
                                          <p:attrName>style.visibility</p:attrName>
                                        </p:attrNameLst>
                                      </p:cBhvr>
                                      <p:to>
                                        <p:strVal val="visible"/>
                                      </p:to>
                                    </p:set>
                                    <p:animEffect transition="in" filter="fade">
                                      <p:cBhvr>
                                        <p:cTn id="24" dur="1000"/>
                                        <p:tgtEl>
                                          <p:spTgt spid="3078"/>
                                        </p:tgtEl>
                                      </p:cBhvr>
                                    </p:animEffect>
                                    <p:anim calcmode="lin" valueType="num">
                                      <p:cBhvr>
                                        <p:cTn id="25" dur="1000" fill="hold"/>
                                        <p:tgtEl>
                                          <p:spTgt spid="3078"/>
                                        </p:tgtEl>
                                        <p:attrNameLst>
                                          <p:attrName>ppt_x</p:attrName>
                                        </p:attrNameLst>
                                      </p:cBhvr>
                                      <p:tavLst>
                                        <p:tav tm="0">
                                          <p:val>
                                            <p:strVal val="#ppt_x"/>
                                          </p:val>
                                        </p:tav>
                                        <p:tav tm="100000">
                                          <p:val>
                                            <p:strVal val="#ppt_x"/>
                                          </p:val>
                                        </p:tav>
                                      </p:tavLst>
                                    </p:anim>
                                    <p:anim calcmode="lin" valueType="num">
                                      <p:cBhvr>
                                        <p:cTn id="26" dur="1000" fill="hold"/>
                                        <p:tgtEl>
                                          <p:spTgt spid="30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395536" y="4653136"/>
            <a:ext cx="5832648" cy="1512168"/>
          </a:xfrm>
          <a:prstGeom prst="round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000" dirty="0"/>
              <a:t>Dios nos ha prometido el perdón. </a:t>
            </a:r>
            <a:r>
              <a:rPr lang="es-CO" sz="2000" dirty="0" smtClean="0"/>
              <a:t>"</a:t>
            </a:r>
            <a:r>
              <a:rPr lang="es-CO" sz="2000" dirty="0"/>
              <a:t>Si confesamos nuestros pecados, él es fiel y justo para perdonar nuestros pecados, y limpiarnos de toda maldad</a:t>
            </a:r>
            <a:r>
              <a:rPr lang="es-CO" sz="2000" dirty="0" smtClean="0"/>
              <a:t>".</a:t>
            </a:r>
            <a:r>
              <a:rPr lang="es-CO" sz="2000" dirty="0"/>
              <a:t> </a:t>
            </a:r>
            <a:r>
              <a:rPr lang="es-CO" sz="2000" dirty="0" smtClean="0"/>
              <a:t>Escrito está en </a:t>
            </a:r>
            <a:r>
              <a:rPr lang="es-CO" sz="2000" b="1" dirty="0" smtClean="0">
                <a:solidFill>
                  <a:srgbClr val="FFFF00"/>
                </a:solidFill>
              </a:rPr>
              <a:t>1 </a:t>
            </a:r>
            <a:r>
              <a:rPr lang="es-CO" sz="2000" b="1" dirty="0">
                <a:solidFill>
                  <a:srgbClr val="FFFF00"/>
                </a:solidFill>
              </a:rPr>
              <a:t>Juan 1:9,</a:t>
            </a:r>
          </a:p>
        </p:txBody>
      </p:sp>
      <p:sp>
        <p:nvSpPr>
          <p:cNvPr id="5" name="4 Rectángulo redondeado"/>
          <p:cNvSpPr/>
          <p:nvPr/>
        </p:nvSpPr>
        <p:spPr>
          <a:xfrm>
            <a:off x="395536" y="2564904"/>
            <a:ext cx="5832648" cy="1872208"/>
          </a:xfrm>
          <a:prstGeom prst="round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000" dirty="0"/>
              <a:t>Se nos ha prometido corazones y deseos nuevos. </a:t>
            </a:r>
            <a:r>
              <a:rPr lang="es-CO" sz="2000" dirty="0" smtClean="0"/>
              <a:t>"</a:t>
            </a:r>
            <a:r>
              <a:rPr lang="es-CO" sz="2000" dirty="0"/>
              <a:t>Os daré corazón nuevo, y pondré espíritu nuevo dentro de vosotros; y quitaré de vuestra carne el corazón de piedra, y os daré un corazón de </a:t>
            </a:r>
            <a:r>
              <a:rPr lang="es-CO" sz="2000" dirty="0" smtClean="0"/>
              <a:t>carne«.</a:t>
            </a:r>
          </a:p>
          <a:p>
            <a:r>
              <a:rPr lang="es-CO" sz="2000" dirty="0" smtClean="0"/>
              <a:t> Escrito está en </a:t>
            </a:r>
            <a:r>
              <a:rPr lang="es-CO" sz="2000" b="1" dirty="0" smtClean="0">
                <a:solidFill>
                  <a:srgbClr val="FFFF00"/>
                </a:solidFill>
              </a:rPr>
              <a:t>Ezequiel </a:t>
            </a:r>
            <a:r>
              <a:rPr lang="es-CO" sz="2000" b="1" dirty="0">
                <a:solidFill>
                  <a:srgbClr val="FFFF00"/>
                </a:solidFill>
              </a:rPr>
              <a:t>36:26, </a:t>
            </a:r>
          </a:p>
        </p:txBody>
      </p:sp>
      <p:sp>
        <p:nvSpPr>
          <p:cNvPr id="6" name="5 Rectángulo redondeado"/>
          <p:cNvSpPr/>
          <p:nvPr/>
        </p:nvSpPr>
        <p:spPr>
          <a:xfrm>
            <a:off x="395536" y="620688"/>
            <a:ext cx="5832648" cy="1728192"/>
          </a:xfrm>
          <a:prstGeom prst="round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a:t>Dios puede hacer lo imposible</a:t>
            </a:r>
            <a:r>
              <a:rPr lang="es-CO" sz="2400" dirty="0" smtClean="0"/>
              <a:t>., </a:t>
            </a:r>
            <a:r>
              <a:rPr lang="es-CO" sz="2400" dirty="0"/>
              <a:t>"Él les dijo: Lo que es imposible para los hombres, es posible para Dios</a:t>
            </a:r>
            <a:r>
              <a:rPr lang="es-CO" sz="2400" dirty="0" smtClean="0"/>
              <a:t>".</a:t>
            </a:r>
            <a:r>
              <a:rPr lang="es-CO" sz="2400" dirty="0"/>
              <a:t> </a:t>
            </a:r>
            <a:endParaRPr lang="es-CO" sz="2400" dirty="0" smtClean="0"/>
          </a:p>
          <a:p>
            <a:r>
              <a:rPr lang="es-CO" sz="2400" dirty="0" smtClean="0"/>
              <a:t>Escrito está en S. </a:t>
            </a:r>
            <a:r>
              <a:rPr lang="es-CO" sz="2400" b="1" dirty="0" smtClean="0">
                <a:solidFill>
                  <a:srgbClr val="FFFF00"/>
                </a:solidFill>
              </a:rPr>
              <a:t>Lucas </a:t>
            </a:r>
            <a:r>
              <a:rPr lang="es-CO" sz="2400" b="1" dirty="0">
                <a:solidFill>
                  <a:srgbClr val="FFFF00"/>
                </a:solidFill>
              </a:rPr>
              <a:t>18:27</a:t>
            </a:r>
          </a:p>
        </p:txBody>
      </p:sp>
      <p:pic>
        <p:nvPicPr>
          <p:cNvPr id="4098" name="Picture 2" descr="https://encrypted-tbn1.gstatic.com/images?q=tbn:ANd9GcRTIgbTJ-hf5wEG57j2-SSHayyax1MKKhs72CFHPdPLWOLDcfBM-e9OANQP">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620689"/>
            <a:ext cx="2088232" cy="172819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encrypted-tbn3.gstatic.com/images?q=tbn:ANd9GcQ0-t3K99_xzGaseIL1SABL6_HIsnuyyQDNT6bQShSXfIi9FJLrDXKZshc">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28184" y="2564904"/>
            <a:ext cx="2088232" cy="187220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s://encrypted-tbn1.gstatic.com/images?q=tbn:ANd9GcQJ71MeEj0Nqmsjoy2-ld46muSf40p4xJh985TwOLWMwmIkg_FnG8AfDL8">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49048" y="4653137"/>
            <a:ext cx="2067368" cy="1512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992081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par>
                                <p:cTn id="8" presetID="14" presetClass="entr" presetSubtype="10" fill="hold" nodeType="withEffect">
                                  <p:stCondLst>
                                    <p:cond delay="0"/>
                                  </p:stCondLst>
                                  <p:childTnLst>
                                    <p:set>
                                      <p:cBhvr>
                                        <p:cTn id="9" dur="1" fill="hold">
                                          <p:stCondLst>
                                            <p:cond delay="0"/>
                                          </p:stCondLst>
                                        </p:cTn>
                                        <p:tgtEl>
                                          <p:spTgt spid="4100"/>
                                        </p:tgtEl>
                                        <p:attrNameLst>
                                          <p:attrName>style.visibility</p:attrName>
                                        </p:attrNameLst>
                                      </p:cBhvr>
                                      <p:to>
                                        <p:strVal val="visible"/>
                                      </p:to>
                                    </p:set>
                                    <p:animEffect transition="in" filter="randombar(horizontal)">
                                      <p:cBhvr>
                                        <p:cTn id="10" dur="500"/>
                                        <p:tgtEl>
                                          <p:spTgt spid="410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par>
                                <p:cTn id="18" presetID="53" presetClass="entr" presetSubtype="16" fill="hold" nodeType="withEffect">
                                  <p:stCondLst>
                                    <p:cond delay="0"/>
                                  </p:stCondLst>
                                  <p:childTnLst>
                                    <p:set>
                                      <p:cBhvr>
                                        <p:cTn id="19" dur="1" fill="hold">
                                          <p:stCondLst>
                                            <p:cond delay="0"/>
                                          </p:stCondLst>
                                        </p:cTn>
                                        <p:tgtEl>
                                          <p:spTgt spid="4102"/>
                                        </p:tgtEl>
                                        <p:attrNameLst>
                                          <p:attrName>style.visibility</p:attrName>
                                        </p:attrNameLst>
                                      </p:cBhvr>
                                      <p:to>
                                        <p:strVal val="visible"/>
                                      </p:to>
                                    </p:set>
                                    <p:anim calcmode="lin" valueType="num">
                                      <p:cBhvr>
                                        <p:cTn id="20" dur="500" fill="hold"/>
                                        <p:tgtEl>
                                          <p:spTgt spid="4102"/>
                                        </p:tgtEl>
                                        <p:attrNameLst>
                                          <p:attrName>ppt_w</p:attrName>
                                        </p:attrNameLst>
                                      </p:cBhvr>
                                      <p:tavLst>
                                        <p:tav tm="0">
                                          <p:val>
                                            <p:fltVal val="0"/>
                                          </p:val>
                                        </p:tav>
                                        <p:tav tm="100000">
                                          <p:val>
                                            <p:strVal val="#ppt_w"/>
                                          </p:val>
                                        </p:tav>
                                      </p:tavLst>
                                    </p:anim>
                                    <p:anim calcmode="lin" valueType="num">
                                      <p:cBhvr>
                                        <p:cTn id="21" dur="500" fill="hold"/>
                                        <p:tgtEl>
                                          <p:spTgt spid="4102"/>
                                        </p:tgtEl>
                                        <p:attrNameLst>
                                          <p:attrName>ppt_h</p:attrName>
                                        </p:attrNameLst>
                                      </p:cBhvr>
                                      <p:tavLst>
                                        <p:tav tm="0">
                                          <p:val>
                                            <p:fltVal val="0"/>
                                          </p:val>
                                        </p:tav>
                                        <p:tav tm="100000">
                                          <p:val>
                                            <p:strVal val="#ppt_h"/>
                                          </p:val>
                                        </p:tav>
                                      </p:tavLst>
                                    </p:anim>
                                    <p:animEffect transition="in" filter="fade">
                                      <p:cBhvr>
                                        <p:cTn id="22" dur="5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3456384" cy="5962674"/>
          </a:xfrm>
          <a:solidFill>
            <a:srgbClr val="92D050"/>
          </a:solidFill>
        </p:spPr>
        <p:txBody>
          <a:bodyPr/>
          <a:lstStyle/>
          <a:p>
            <a:pPr algn="ctr"/>
            <a:r>
              <a:rPr lang="es-CO" sz="2400" dirty="0" smtClean="0">
                <a:solidFill>
                  <a:srgbClr val="002060"/>
                </a:solidFill>
              </a:rPr>
              <a:t>Bienaventurado</a:t>
            </a:r>
            <a:r>
              <a:rPr lang="es-CO" sz="2400" baseline="30000" dirty="0">
                <a:solidFill>
                  <a:srgbClr val="002060"/>
                </a:solidFill>
              </a:rPr>
              <a:t> </a:t>
            </a:r>
            <a:r>
              <a:rPr lang="es-CO" sz="2400" dirty="0" smtClean="0">
                <a:solidFill>
                  <a:srgbClr val="002060"/>
                </a:solidFill>
              </a:rPr>
              <a:t>el </a:t>
            </a:r>
            <a:r>
              <a:rPr lang="es-CO" sz="2400" dirty="0">
                <a:solidFill>
                  <a:srgbClr val="002060"/>
                </a:solidFill>
              </a:rPr>
              <a:t>varón </a:t>
            </a:r>
            <a:br>
              <a:rPr lang="es-CO" sz="2400" dirty="0">
                <a:solidFill>
                  <a:srgbClr val="002060"/>
                </a:solidFill>
              </a:rPr>
            </a:br>
            <a:r>
              <a:rPr lang="es-CO" sz="2400" dirty="0">
                <a:solidFill>
                  <a:srgbClr val="002060"/>
                </a:solidFill>
              </a:rPr>
              <a:t> que no anduvo en consejo de malos,  </a:t>
            </a:r>
            <a:r>
              <a:rPr lang="es-CO" sz="2400" dirty="0" smtClean="0">
                <a:solidFill>
                  <a:srgbClr val="002060"/>
                </a:solidFill>
              </a:rPr>
              <a:t>ni </a:t>
            </a:r>
            <a:r>
              <a:rPr lang="es-CO" sz="2400" dirty="0">
                <a:solidFill>
                  <a:srgbClr val="002060"/>
                </a:solidFill>
              </a:rPr>
              <a:t>estuvo en camino de pecadores,  </a:t>
            </a:r>
            <a:r>
              <a:rPr lang="es-CO" sz="2400" dirty="0" smtClean="0">
                <a:solidFill>
                  <a:srgbClr val="002060"/>
                </a:solidFill>
              </a:rPr>
              <a:t>ni </a:t>
            </a:r>
            <a:r>
              <a:rPr lang="es-CO" sz="2400" dirty="0">
                <a:solidFill>
                  <a:srgbClr val="002060"/>
                </a:solidFill>
              </a:rPr>
              <a:t>en silla de </a:t>
            </a:r>
            <a:r>
              <a:rPr lang="es-CO" sz="2400" dirty="0" smtClean="0">
                <a:solidFill>
                  <a:srgbClr val="002060"/>
                </a:solidFill>
              </a:rPr>
              <a:t>escarnecedores se </a:t>
            </a:r>
            <a:r>
              <a:rPr lang="es-CO" sz="2400" dirty="0">
                <a:solidFill>
                  <a:srgbClr val="002060"/>
                </a:solidFill>
              </a:rPr>
              <a:t>ha sentado, </a:t>
            </a:r>
            <a:r>
              <a:rPr lang="es-CO" sz="2400" dirty="0" smtClean="0">
                <a:solidFill>
                  <a:srgbClr val="002060"/>
                </a:solidFill>
              </a:rPr>
              <a:t>sino </a:t>
            </a:r>
            <a:r>
              <a:rPr lang="es-CO" sz="2400" dirty="0">
                <a:solidFill>
                  <a:srgbClr val="002060"/>
                </a:solidFill>
              </a:rPr>
              <a:t>que en la ley de </a:t>
            </a:r>
            <a:r>
              <a:rPr lang="es-CO" sz="2400" dirty="0" smtClean="0">
                <a:solidFill>
                  <a:srgbClr val="002060"/>
                </a:solidFill>
              </a:rPr>
              <a:t>Jehová está </a:t>
            </a:r>
            <a:r>
              <a:rPr lang="es-CO" sz="2400" dirty="0">
                <a:solidFill>
                  <a:srgbClr val="002060"/>
                </a:solidFill>
              </a:rPr>
              <a:t>su </a:t>
            </a:r>
            <a:r>
              <a:rPr lang="es-CO" sz="2400" dirty="0" smtClean="0">
                <a:solidFill>
                  <a:srgbClr val="002060"/>
                </a:solidFill>
              </a:rPr>
              <a:t>delicia</a:t>
            </a:r>
            <a:r>
              <a:rPr lang="es-CO" sz="2400" baseline="30000" dirty="0">
                <a:solidFill>
                  <a:srgbClr val="002060"/>
                </a:solidFill>
              </a:rPr>
              <a:t> </a:t>
            </a:r>
            <a:r>
              <a:rPr lang="es-CO" sz="2400" dirty="0" smtClean="0">
                <a:solidFill>
                  <a:srgbClr val="002060"/>
                </a:solidFill>
              </a:rPr>
              <a:t> </a:t>
            </a:r>
            <a:r>
              <a:rPr lang="es-CO" sz="2400" dirty="0">
                <a:solidFill>
                  <a:srgbClr val="002060"/>
                </a:solidFill>
              </a:rPr>
              <a:t>y en su </a:t>
            </a:r>
            <a:r>
              <a:rPr lang="es-CO" sz="2400" dirty="0" smtClean="0">
                <a:solidFill>
                  <a:srgbClr val="002060"/>
                </a:solidFill>
              </a:rPr>
              <a:t>Ley</a:t>
            </a:r>
            <a:r>
              <a:rPr lang="es-CO" sz="2400" baseline="30000" dirty="0">
                <a:solidFill>
                  <a:srgbClr val="002060"/>
                </a:solidFill>
              </a:rPr>
              <a:t> </a:t>
            </a:r>
            <a:r>
              <a:rPr lang="es-CO" sz="2400" dirty="0" smtClean="0">
                <a:solidFill>
                  <a:srgbClr val="002060"/>
                </a:solidFill>
              </a:rPr>
              <a:t>medita </a:t>
            </a:r>
            <a:r>
              <a:rPr lang="es-CO" sz="2400" dirty="0">
                <a:solidFill>
                  <a:srgbClr val="002060"/>
                </a:solidFill>
              </a:rPr>
              <a:t>de día y de </a:t>
            </a:r>
            <a:r>
              <a:rPr lang="es-CO" sz="2400" dirty="0" smtClean="0">
                <a:solidFill>
                  <a:srgbClr val="002060"/>
                </a:solidFill>
              </a:rPr>
              <a:t>noche</a:t>
            </a:r>
            <a:r>
              <a:rPr lang="es-CO" sz="2400" b="1" baseline="30000" dirty="0" smtClean="0">
                <a:solidFill>
                  <a:srgbClr val="002060"/>
                </a:solidFill>
              </a:rPr>
              <a:t>.</a:t>
            </a:r>
            <a:r>
              <a:rPr lang="es-CO" sz="2400" b="1" dirty="0" smtClean="0">
                <a:solidFill>
                  <a:srgbClr val="002060"/>
                </a:solidFill>
              </a:rPr>
              <a:t> </a:t>
            </a:r>
            <a:r>
              <a:rPr lang="es-CO" sz="2400" u="sng" dirty="0" smtClean="0">
                <a:solidFill>
                  <a:srgbClr val="002060"/>
                </a:solidFill>
              </a:rPr>
              <a:t>Será </a:t>
            </a:r>
            <a:r>
              <a:rPr lang="es-CO" sz="2400" u="sng" dirty="0">
                <a:solidFill>
                  <a:srgbClr val="002060"/>
                </a:solidFill>
              </a:rPr>
              <a:t>como árbol </a:t>
            </a:r>
            <a:r>
              <a:rPr lang="es-CO" sz="2400" u="sng" dirty="0" smtClean="0">
                <a:solidFill>
                  <a:srgbClr val="002060"/>
                </a:solidFill>
              </a:rPr>
              <a:t>plantado junto </a:t>
            </a:r>
            <a:r>
              <a:rPr lang="es-CO" sz="2400" u="sng" dirty="0">
                <a:solidFill>
                  <a:srgbClr val="002060"/>
                </a:solidFill>
              </a:rPr>
              <a:t>a corrientes de </a:t>
            </a:r>
            <a:r>
              <a:rPr lang="es-CO" sz="2400" u="sng" dirty="0" smtClean="0">
                <a:solidFill>
                  <a:srgbClr val="002060"/>
                </a:solidFill>
              </a:rPr>
              <a:t>aguas,</a:t>
            </a:r>
            <a:r>
              <a:rPr lang="es-CO" sz="2400" u="sng" baseline="30000" dirty="0">
                <a:solidFill>
                  <a:srgbClr val="002060"/>
                </a:solidFill>
              </a:rPr>
              <a:t> </a:t>
            </a:r>
            <a:r>
              <a:rPr lang="es-CO" sz="2400" u="sng" dirty="0" smtClean="0">
                <a:solidFill>
                  <a:srgbClr val="002060"/>
                </a:solidFill>
              </a:rPr>
              <a:t>que </a:t>
            </a:r>
            <a:r>
              <a:rPr lang="es-CO" sz="2400" u="sng" dirty="0">
                <a:solidFill>
                  <a:srgbClr val="002060"/>
                </a:solidFill>
              </a:rPr>
              <a:t>da su fruto en su tiempo </a:t>
            </a:r>
            <a:r>
              <a:rPr lang="es-CO" sz="2400" u="sng" dirty="0" smtClean="0">
                <a:solidFill>
                  <a:srgbClr val="002060"/>
                </a:solidFill>
              </a:rPr>
              <a:t> </a:t>
            </a:r>
            <a:r>
              <a:rPr lang="es-CO" sz="2400" u="sng" dirty="0">
                <a:solidFill>
                  <a:srgbClr val="002060"/>
                </a:solidFill>
              </a:rPr>
              <a:t>y su hoja no cae, </a:t>
            </a:r>
            <a:r>
              <a:rPr lang="es-CO" sz="2400" u="sng" dirty="0" smtClean="0">
                <a:solidFill>
                  <a:srgbClr val="002060"/>
                </a:solidFill>
              </a:rPr>
              <a:t> </a:t>
            </a:r>
            <a:r>
              <a:rPr lang="es-CO" sz="2400" u="sng" dirty="0">
                <a:solidFill>
                  <a:srgbClr val="002060"/>
                </a:solidFill>
              </a:rPr>
              <a:t>y todo </a:t>
            </a:r>
            <a:r>
              <a:rPr lang="es-CO" sz="2400" u="sng" dirty="0" smtClean="0">
                <a:solidFill>
                  <a:srgbClr val="002060"/>
                </a:solidFill>
              </a:rPr>
              <a:t>lo  que hace prosperara.</a:t>
            </a:r>
            <a:br>
              <a:rPr lang="es-CO" sz="2400" u="sng" dirty="0" smtClean="0">
                <a:solidFill>
                  <a:srgbClr val="002060"/>
                </a:solidFill>
              </a:rPr>
            </a:br>
            <a:r>
              <a:rPr lang="es-CO" sz="2400" dirty="0" smtClean="0">
                <a:solidFill>
                  <a:srgbClr val="002060"/>
                </a:solidFill>
              </a:rPr>
              <a:t>Está en la Biblia en el </a:t>
            </a:r>
            <a:br>
              <a:rPr lang="es-CO" sz="2400" dirty="0" smtClean="0">
                <a:solidFill>
                  <a:srgbClr val="002060"/>
                </a:solidFill>
              </a:rPr>
            </a:br>
            <a:r>
              <a:rPr lang="es-CO" sz="2400" dirty="0" smtClean="0">
                <a:solidFill>
                  <a:srgbClr val="FF0000"/>
                </a:solidFill>
              </a:rPr>
              <a:t>Salmo 1:1-3.</a:t>
            </a:r>
            <a:endParaRPr lang="es-CO" sz="6000" dirty="0">
              <a:solidFill>
                <a:srgbClr val="FF0000"/>
              </a:solidFill>
            </a:endParaRPr>
          </a:p>
        </p:txBody>
      </p:sp>
      <p:pic>
        <p:nvPicPr>
          <p:cNvPr id="1026" name="Picture 2" descr="http://deldiosviviente.webs.com/waterfall%20gif%204.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404664"/>
            <a:ext cx="4320480" cy="5688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809253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467544" y="4725144"/>
            <a:ext cx="5904656" cy="1656184"/>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a:t>Dios ha prometido la salvación para nuestros </a:t>
            </a:r>
            <a:r>
              <a:rPr lang="es-CO" sz="2400" dirty="0" smtClean="0"/>
              <a:t>hijos, </a:t>
            </a:r>
            <a:r>
              <a:rPr lang="es-CO" sz="2400" dirty="0"/>
              <a:t>"Y tu pleito yo lo defenderé, y yo salvaré a tus hijos</a:t>
            </a:r>
            <a:r>
              <a:rPr lang="es-CO" sz="2400" dirty="0" smtClean="0"/>
              <a:t>".</a:t>
            </a:r>
            <a:r>
              <a:rPr lang="es-CO" sz="2400" dirty="0"/>
              <a:t> . </a:t>
            </a:r>
            <a:r>
              <a:rPr lang="es-CO" sz="2400" dirty="0" smtClean="0"/>
              <a:t>Escrito está en </a:t>
            </a:r>
            <a:r>
              <a:rPr lang="es-CO" sz="2400" b="1" dirty="0" smtClean="0">
                <a:solidFill>
                  <a:srgbClr val="FFFF00"/>
                </a:solidFill>
              </a:rPr>
              <a:t>Isaías </a:t>
            </a:r>
            <a:r>
              <a:rPr lang="es-CO" sz="2400" b="1" dirty="0">
                <a:solidFill>
                  <a:srgbClr val="FFFF00"/>
                </a:solidFill>
              </a:rPr>
              <a:t>49:25</a:t>
            </a:r>
          </a:p>
        </p:txBody>
      </p:sp>
      <p:sp>
        <p:nvSpPr>
          <p:cNvPr id="5" name="4 Rectángulo redondeado"/>
          <p:cNvSpPr/>
          <p:nvPr/>
        </p:nvSpPr>
        <p:spPr>
          <a:xfrm>
            <a:off x="467544" y="2780928"/>
            <a:ext cx="5904656" cy="1656184"/>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a:t>El ha prometido libertad del </a:t>
            </a:r>
            <a:r>
              <a:rPr lang="es-CO" sz="2400" dirty="0" smtClean="0"/>
              <a:t>temor </a:t>
            </a:r>
            <a:r>
              <a:rPr lang="es-CO" sz="2400" dirty="0"/>
              <a:t>"Busqué a Jehová, y él me oyó, y me libró de todos mis temores</a:t>
            </a:r>
            <a:r>
              <a:rPr lang="es-CO" sz="2400" dirty="0" smtClean="0"/>
              <a:t>".</a:t>
            </a:r>
            <a:r>
              <a:rPr lang="es-CO" sz="2400" dirty="0"/>
              <a:t> . </a:t>
            </a:r>
            <a:r>
              <a:rPr lang="es-CO" sz="2400" dirty="0" smtClean="0"/>
              <a:t>Escrito está en </a:t>
            </a:r>
            <a:r>
              <a:rPr lang="es-CO" sz="2400" b="1" dirty="0" smtClean="0">
                <a:solidFill>
                  <a:srgbClr val="FFFF00"/>
                </a:solidFill>
              </a:rPr>
              <a:t>Salmo </a:t>
            </a:r>
            <a:r>
              <a:rPr lang="es-CO" sz="2400" b="1" dirty="0">
                <a:solidFill>
                  <a:srgbClr val="FFFF00"/>
                </a:solidFill>
              </a:rPr>
              <a:t>34:4,</a:t>
            </a:r>
          </a:p>
        </p:txBody>
      </p:sp>
      <p:sp>
        <p:nvSpPr>
          <p:cNvPr id="6" name="5 Rectángulo redondeado"/>
          <p:cNvSpPr/>
          <p:nvPr/>
        </p:nvSpPr>
        <p:spPr>
          <a:xfrm>
            <a:off x="467544" y="692696"/>
            <a:ext cx="5904656" cy="1872208"/>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000" dirty="0"/>
              <a:t>El ha prometido el fruto del </a:t>
            </a:r>
            <a:r>
              <a:rPr lang="es-CO" sz="2000" dirty="0" smtClean="0"/>
              <a:t>Espíritu </a:t>
            </a:r>
            <a:r>
              <a:rPr lang="es-CO" sz="2000" dirty="0"/>
              <a:t>"Mas el fruto del Espíritu es amor, gozo, paz, paciencia, benignidad, bondad, fe, mansedumbre, templanza; contra tales cosas no hay ley</a:t>
            </a:r>
            <a:r>
              <a:rPr lang="es-CO" sz="2000" dirty="0" smtClean="0"/>
              <a:t>".</a:t>
            </a:r>
            <a:r>
              <a:rPr lang="es-CO" sz="2000" dirty="0"/>
              <a:t> . </a:t>
            </a:r>
            <a:r>
              <a:rPr lang="es-CO" sz="2000" dirty="0" smtClean="0"/>
              <a:t>Escrito está en  </a:t>
            </a:r>
            <a:r>
              <a:rPr lang="es-CO" sz="2000" b="1" dirty="0">
                <a:solidFill>
                  <a:srgbClr val="FFFF00"/>
                </a:solidFill>
              </a:rPr>
              <a:t>Gálatas 5:22-23,</a:t>
            </a:r>
          </a:p>
        </p:txBody>
      </p:sp>
      <p:pic>
        <p:nvPicPr>
          <p:cNvPr id="1026" name="Picture 2" descr="https://encrypted-tbn1.gstatic.com/images?q=tbn:ANd9GcTRqn2FSwyIJAG3FuyN1-7UtnVQndzdjhLQEpIH8C0FZweWgxroKxGAfpw">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692696"/>
            <a:ext cx="2016224" cy="187220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3.bp.blogspot.com/_BuRCxQK3JiA/TDJyyNFu3mI/AAAAAAAAABk/ZSmQfBp8RXI/s1600/SALMO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72200" y="2780928"/>
            <a:ext cx="1970348" cy="165613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2.bp.blogspot.com/-TrAzZlbJhWM/TqSVDoBhXAI/AAAAAAAAGIs/wFA_tn2g00A/s200/132.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72200" y="4725144"/>
            <a:ext cx="2016224" cy="1655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0465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1028"/>
                                        </p:tgtEl>
                                        <p:attrNameLst>
                                          <p:attrName>style.visibility</p:attrName>
                                        </p:attrNameLst>
                                      </p:cBhvr>
                                      <p:to>
                                        <p:strVal val="visible"/>
                                      </p:to>
                                    </p:set>
                                    <p:animEffect transition="in" filter="circle(in)">
                                      <p:cBhvr>
                                        <p:cTn id="10" dur="2000"/>
                                        <p:tgtEl>
                                          <p:spTgt spid="1028"/>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1030"/>
                                        </p:tgtEl>
                                        <p:attrNameLst>
                                          <p:attrName>style.visibility</p:attrName>
                                        </p:attrNameLst>
                                      </p:cBhvr>
                                      <p:to>
                                        <p:strVal val="visible"/>
                                      </p:to>
                                    </p:set>
                                    <p:animEffect transition="in" filter="wipe(down)">
                                      <p:cBhvr>
                                        <p:cTn id="31" dur="580">
                                          <p:stCondLst>
                                            <p:cond delay="0"/>
                                          </p:stCondLst>
                                        </p:cTn>
                                        <p:tgtEl>
                                          <p:spTgt spid="1030"/>
                                        </p:tgtEl>
                                      </p:cBhvr>
                                    </p:animEffect>
                                    <p:anim calcmode="lin" valueType="num">
                                      <p:cBhvr>
                                        <p:cTn id="32" dur="1822" tmFilter="0,0; 0.14,0.36; 0.43,0.73; 0.71,0.91; 1.0,1.0">
                                          <p:stCondLst>
                                            <p:cond delay="0"/>
                                          </p:stCondLst>
                                        </p:cTn>
                                        <p:tgtEl>
                                          <p:spTgt spid="1030"/>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1030"/>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1030"/>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1030"/>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1030"/>
                                        </p:tgtEl>
                                        <p:attrNameLst>
                                          <p:attrName>ppt_y</p:attrName>
                                        </p:attrNameLst>
                                      </p:cBhvr>
                                      <p:tavLst>
                                        <p:tav tm="0" fmla="#ppt_y-sin(pi*$)/81">
                                          <p:val>
                                            <p:fltVal val="0"/>
                                          </p:val>
                                        </p:tav>
                                        <p:tav tm="100000">
                                          <p:val>
                                            <p:fltVal val="1"/>
                                          </p:val>
                                        </p:tav>
                                      </p:tavLst>
                                    </p:anim>
                                    <p:animScale>
                                      <p:cBhvr>
                                        <p:cTn id="37" dur="26">
                                          <p:stCondLst>
                                            <p:cond delay="650"/>
                                          </p:stCondLst>
                                        </p:cTn>
                                        <p:tgtEl>
                                          <p:spTgt spid="1030"/>
                                        </p:tgtEl>
                                      </p:cBhvr>
                                      <p:to x="100000" y="60000"/>
                                    </p:animScale>
                                    <p:animScale>
                                      <p:cBhvr>
                                        <p:cTn id="38" dur="166" decel="50000">
                                          <p:stCondLst>
                                            <p:cond delay="676"/>
                                          </p:stCondLst>
                                        </p:cTn>
                                        <p:tgtEl>
                                          <p:spTgt spid="1030"/>
                                        </p:tgtEl>
                                      </p:cBhvr>
                                      <p:to x="100000" y="100000"/>
                                    </p:animScale>
                                    <p:animScale>
                                      <p:cBhvr>
                                        <p:cTn id="39" dur="26">
                                          <p:stCondLst>
                                            <p:cond delay="1312"/>
                                          </p:stCondLst>
                                        </p:cTn>
                                        <p:tgtEl>
                                          <p:spTgt spid="1030"/>
                                        </p:tgtEl>
                                      </p:cBhvr>
                                      <p:to x="100000" y="80000"/>
                                    </p:animScale>
                                    <p:animScale>
                                      <p:cBhvr>
                                        <p:cTn id="40" dur="166" decel="50000">
                                          <p:stCondLst>
                                            <p:cond delay="1338"/>
                                          </p:stCondLst>
                                        </p:cTn>
                                        <p:tgtEl>
                                          <p:spTgt spid="1030"/>
                                        </p:tgtEl>
                                      </p:cBhvr>
                                      <p:to x="100000" y="100000"/>
                                    </p:animScale>
                                    <p:animScale>
                                      <p:cBhvr>
                                        <p:cTn id="41" dur="26">
                                          <p:stCondLst>
                                            <p:cond delay="1642"/>
                                          </p:stCondLst>
                                        </p:cTn>
                                        <p:tgtEl>
                                          <p:spTgt spid="1030"/>
                                        </p:tgtEl>
                                      </p:cBhvr>
                                      <p:to x="100000" y="90000"/>
                                    </p:animScale>
                                    <p:animScale>
                                      <p:cBhvr>
                                        <p:cTn id="42" dur="166" decel="50000">
                                          <p:stCondLst>
                                            <p:cond delay="1668"/>
                                          </p:stCondLst>
                                        </p:cTn>
                                        <p:tgtEl>
                                          <p:spTgt spid="1030"/>
                                        </p:tgtEl>
                                      </p:cBhvr>
                                      <p:to x="100000" y="100000"/>
                                    </p:animScale>
                                    <p:animScale>
                                      <p:cBhvr>
                                        <p:cTn id="43" dur="26">
                                          <p:stCondLst>
                                            <p:cond delay="1808"/>
                                          </p:stCondLst>
                                        </p:cTn>
                                        <p:tgtEl>
                                          <p:spTgt spid="1030"/>
                                        </p:tgtEl>
                                      </p:cBhvr>
                                      <p:to x="100000" y="95000"/>
                                    </p:animScale>
                                    <p:animScale>
                                      <p:cBhvr>
                                        <p:cTn id="44" dur="166" decel="50000">
                                          <p:stCondLst>
                                            <p:cond delay="1834"/>
                                          </p:stCondLst>
                                        </p:cTn>
                                        <p:tgtEl>
                                          <p:spTgt spid="103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4" name="3 Rectángulo redondeado"/>
          <p:cNvSpPr/>
          <p:nvPr/>
        </p:nvSpPr>
        <p:spPr>
          <a:xfrm>
            <a:off x="395536" y="4797152"/>
            <a:ext cx="6264696" cy="156247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a:t>Ninguna cosa buena será </a:t>
            </a:r>
            <a:r>
              <a:rPr lang="es-CO" sz="2400" dirty="0" smtClean="0"/>
              <a:t>retenida </a:t>
            </a:r>
            <a:r>
              <a:rPr lang="es-CO" sz="2400" dirty="0"/>
              <a:t>"Porque sol y escudo es Jehová Dios; gracia y gloria dará Jehová. No quitará el bien a los que andan en integridad</a:t>
            </a:r>
            <a:r>
              <a:rPr lang="es-CO" sz="2400" dirty="0" smtClean="0"/>
              <a:t>".</a:t>
            </a:r>
            <a:r>
              <a:rPr lang="es-CO" sz="2400" dirty="0"/>
              <a:t> . </a:t>
            </a:r>
            <a:r>
              <a:rPr lang="es-CO" sz="2400" dirty="0" smtClean="0"/>
              <a:t>Escrito está en</a:t>
            </a:r>
            <a:r>
              <a:rPr lang="es-CO" sz="2400" b="1" dirty="0" smtClean="0">
                <a:solidFill>
                  <a:srgbClr val="FFFF00"/>
                </a:solidFill>
              </a:rPr>
              <a:t> </a:t>
            </a:r>
            <a:r>
              <a:rPr lang="es-CO" sz="2400" b="1" dirty="0">
                <a:solidFill>
                  <a:srgbClr val="FFFF00"/>
                </a:solidFill>
              </a:rPr>
              <a:t>Salmo 84:11,</a:t>
            </a:r>
          </a:p>
        </p:txBody>
      </p:sp>
      <p:sp>
        <p:nvSpPr>
          <p:cNvPr id="5" name="4 Rectángulo redondeado"/>
          <p:cNvSpPr/>
          <p:nvPr/>
        </p:nvSpPr>
        <p:spPr>
          <a:xfrm>
            <a:off x="395536" y="2780928"/>
            <a:ext cx="6264696" cy="1706488"/>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a:t>Todas nuestras necesidades serán abastecidas. </a:t>
            </a:r>
            <a:r>
              <a:rPr lang="es-CO" sz="2400" dirty="0" smtClean="0"/>
              <a:t>"</a:t>
            </a:r>
            <a:r>
              <a:rPr lang="es-CO" sz="2400" dirty="0"/>
              <a:t>Mi Dios, pues, suplirá todo lo que os falta conforme a sus riquezas en gloria en Cristo Jesús</a:t>
            </a:r>
            <a:r>
              <a:rPr lang="es-CO" sz="2400" dirty="0" smtClean="0"/>
              <a:t>".</a:t>
            </a:r>
            <a:r>
              <a:rPr lang="es-CO" sz="2400" dirty="0"/>
              <a:t> </a:t>
            </a:r>
            <a:r>
              <a:rPr lang="es-CO" sz="2400" dirty="0" smtClean="0"/>
              <a:t>Escrito está en </a:t>
            </a:r>
            <a:r>
              <a:rPr lang="es-CO" sz="2400" b="1" dirty="0" smtClean="0">
                <a:solidFill>
                  <a:srgbClr val="FFFF00"/>
                </a:solidFill>
              </a:rPr>
              <a:t> </a:t>
            </a:r>
            <a:r>
              <a:rPr lang="es-CO" sz="2400" b="1" dirty="0">
                <a:solidFill>
                  <a:srgbClr val="FFFF00"/>
                </a:solidFill>
              </a:rPr>
              <a:t>Filipenses 4:19,</a:t>
            </a:r>
          </a:p>
        </p:txBody>
      </p:sp>
      <p:sp>
        <p:nvSpPr>
          <p:cNvPr id="7" name="6 Rectángulo redondeado"/>
          <p:cNvSpPr/>
          <p:nvPr/>
        </p:nvSpPr>
        <p:spPr>
          <a:xfrm>
            <a:off x="395536" y="620688"/>
            <a:ext cx="6264696" cy="1872208"/>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a:t>Se nos promete el Espíritu Santo</a:t>
            </a:r>
            <a:r>
              <a:rPr lang="es-CO" sz="2400" dirty="0" smtClean="0"/>
              <a:t>., </a:t>
            </a:r>
            <a:r>
              <a:rPr lang="es-CO" sz="2400" dirty="0"/>
              <a:t>"Pues si vosotros, siendo malos, sabéis dar buenas dádivas a vuestros hijos, ¿cuánto más vuestro Padre celestial dará el Espíritu Santo a los que se lo pidan</a:t>
            </a:r>
            <a:r>
              <a:rPr lang="es-CO" sz="2400" dirty="0" smtClean="0"/>
              <a:t>?</a:t>
            </a:r>
            <a:r>
              <a:rPr lang="es-CO" sz="2400" dirty="0"/>
              <a:t> </a:t>
            </a:r>
            <a:r>
              <a:rPr lang="es-CO" sz="2400" dirty="0" smtClean="0"/>
              <a:t> Está escrito en </a:t>
            </a:r>
            <a:r>
              <a:rPr lang="es-CO" sz="2400" b="1" dirty="0" smtClean="0">
                <a:solidFill>
                  <a:srgbClr val="FFFF00"/>
                </a:solidFill>
              </a:rPr>
              <a:t>S. Lucas </a:t>
            </a:r>
            <a:r>
              <a:rPr lang="es-CO" sz="2400" b="1" dirty="0">
                <a:solidFill>
                  <a:srgbClr val="FFFF00"/>
                </a:solidFill>
              </a:rPr>
              <a:t>11:13</a:t>
            </a:r>
          </a:p>
        </p:txBody>
      </p:sp>
      <p:pic>
        <p:nvPicPr>
          <p:cNvPr id="2051" name="Picture 3" descr="http://2.bp.blogspot.com/-2kLQyQJg0cA/UZP7k-lr7ZI/AAAAAAAAMAQ/W1ehAM8ngXM/s400/945666_469895839746072_118929571_n.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587895"/>
            <a:ext cx="1798340" cy="1905001"/>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https://encrypted-tbn0.gstatic.com/images?q=tbn:ANd9GcRYfGkA8ReKLgxqEwicn6ZLO5hZIPY3iZFfp-jkXXYM9wjePhnNtsi7kwI">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232" y="2780928"/>
            <a:ext cx="1798340" cy="1706488"/>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https://encrypted-tbn1.gstatic.com/images?q=tbn:ANd9GcTVmLKn6wuIPUDUYQLolPzpaCjjKqFvK6LQ7K-OK_JlRhT__c54SibxlA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60232" y="4797153"/>
            <a:ext cx="1798340" cy="1560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7211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2053"/>
                                        </p:tgtEl>
                                        <p:attrNameLst>
                                          <p:attrName>style.visibility</p:attrName>
                                        </p:attrNameLst>
                                      </p:cBhvr>
                                      <p:to>
                                        <p:strVal val="visible"/>
                                      </p:to>
                                    </p:set>
                                    <p:animEffect transition="in" filter="circle(in)">
                                      <p:cBhvr>
                                        <p:cTn id="10" dur="2000"/>
                                        <p:tgtEl>
                                          <p:spTgt spid="2053"/>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par>
                                <p:cTn id="18" presetID="53" presetClass="entr" presetSubtype="16" fill="hold" nodeType="withEffect">
                                  <p:stCondLst>
                                    <p:cond delay="0"/>
                                  </p:stCondLst>
                                  <p:childTnLst>
                                    <p:set>
                                      <p:cBhvr>
                                        <p:cTn id="19" dur="1" fill="hold">
                                          <p:stCondLst>
                                            <p:cond delay="0"/>
                                          </p:stCondLst>
                                        </p:cTn>
                                        <p:tgtEl>
                                          <p:spTgt spid="2055"/>
                                        </p:tgtEl>
                                        <p:attrNameLst>
                                          <p:attrName>style.visibility</p:attrName>
                                        </p:attrNameLst>
                                      </p:cBhvr>
                                      <p:to>
                                        <p:strVal val="visible"/>
                                      </p:to>
                                    </p:set>
                                    <p:anim calcmode="lin" valueType="num">
                                      <p:cBhvr>
                                        <p:cTn id="20" dur="500" fill="hold"/>
                                        <p:tgtEl>
                                          <p:spTgt spid="2055"/>
                                        </p:tgtEl>
                                        <p:attrNameLst>
                                          <p:attrName>ppt_w</p:attrName>
                                        </p:attrNameLst>
                                      </p:cBhvr>
                                      <p:tavLst>
                                        <p:tav tm="0">
                                          <p:val>
                                            <p:fltVal val="0"/>
                                          </p:val>
                                        </p:tav>
                                        <p:tav tm="100000">
                                          <p:val>
                                            <p:strVal val="#ppt_w"/>
                                          </p:val>
                                        </p:tav>
                                      </p:tavLst>
                                    </p:anim>
                                    <p:anim calcmode="lin" valueType="num">
                                      <p:cBhvr>
                                        <p:cTn id="21" dur="500" fill="hold"/>
                                        <p:tgtEl>
                                          <p:spTgt spid="2055"/>
                                        </p:tgtEl>
                                        <p:attrNameLst>
                                          <p:attrName>ppt_h</p:attrName>
                                        </p:attrNameLst>
                                      </p:cBhvr>
                                      <p:tavLst>
                                        <p:tav tm="0">
                                          <p:val>
                                            <p:fltVal val="0"/>
                                          </p:val>
                                        </p:tav>
                                        <p:tav tm="100000">
                                          <p:val>
                                            <p:strVal val="#ppt_h"/>
                                          </p:val>
                                        </p:tav>
                                      </p:tavLst>
                                    </p:anim>
                                    <p:animEffect transition="in" filter="fade">
                                      <p:cBhvr>
                                        <p:cTn id="22" dur="5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4" name="3 Rectángulo redondeado"/>
          <p:cNvSpPr/>
          <p:nvPr/>
        </p:nvSpPr>
        <p:spPr>
          <a:xfrm>
            <a:off x="323528" y="4653136"/>
            <a:ext cx="6480720" cy="1944216"/>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000" dirty="0"/>
              <a:t>Dios ha prometido escape de la tentación. </a:t>
            </a:r>
            <a:r>
              <a:rPr lang="es-CO" sz="2000" dirty="0" smtClean="0"/>
              <a:t>"</a:t>
            </a:r>
            <a:r>
              <a:rPr lang="es-CO" sz="2000" dirty="0"/>
              <a:t>No os ha sobrevenido ninguna tentación que no sea humana; pero fiel es Dios, que no os dejará ser tentados más de lo que podéis resistir, sino que dará también juntamente con la tentación la salida, para que podáis soportar</a:t>
            </a:r>
            <a:r>
              <a:rPr lang="es-CO" sz="2000" dirty="0" smtClean="0"/>
              <a:t>".</a:t>
            </a:r>
            <a:r>
              <a:rPr lang="es-CO" sz="2000" dirty="0"/>
              <a:t> </a:t>
            </a:r>
            <a:endParaRPr lang="es-CO" sz="2000" dirty="0" smtClean="0"/>
          </a:p>
          <a:p>
            <a:r>
              <a:rPr lang="es-CO" sz="2000" dirty="0" smtClean="0"/>
              <a:t>Está </a:t>
            </a:r>
            <a:r>
              <a:rPr lang="es-CO" sz="2000" dirty="0"/>
              <a:t>en la Biblia, </a:t>
            </a:r>
            <a:r>
              <a:rPr lang="es-CO" sz="2400" b="1" dirty="0">
                <a:solidFill>
                  <a:srgbClr val="FFFF00"/>
                </a:solidFill>
              </a:rPr>
              <a:t>1 Corintios 10:13</a:t>
            </a:r>
            <a:r>
              <a:rPr lang="es-CO" sz="2000" dirty="0"/>
              <a:t>,</a:t>
            </a:r>
          </a:p>
        </p:txBody>
      </p:sp>
      <p:sp>
        <p:nvSpPr>
          <p:cNvPr id="5" name="4 Rectángulo redondeado"/>
          <p:cNvSpPr/>
          <p:nvPr/>
        </p:nvSpPr>
        <p:spPr>
          <a:xfrm>
            <a:off x="323528" y="2564904"/>
            <a:ext cx="6480720" cy="1800200"/>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a:t>Dios ha prometido </a:t>
            </a:r>
            <a:r>
              <a:rPr lang="es-CO" sz="2400" dirty="0" smtClean="0"/>
              <a:t>paz  "Tú </a:t>
            </a:r>
            <a:r>
              <a:rPr lang="es-CO" sz="2400" dirty="0"/>
              <a:t>guardarás en completa paz a aquel cuyo pensamiento en ti persevera, porque en ti ha confiado</a:t>
            </a:r>
            <a:r>
              <a:rPr lang="es-CO" sz="2400" dirty="0" smtClean="0"/>
              <a:t>".</a:t>
            </a:r>
            <a:r>
              <a:rPr lang="es-CO" sz="2400" dirty="0"/>
              <a:t> </a:t>
            </a:r>
            <a:endParaRPr lang="es-CO" sz="2400" dirty="0" smtClean="0"/>
          </a:p>
          <a:p>
            <a:r>
              <a:rPr lang="es-CO" sz="2400" dirty="0" smtClean="0"/>
              <a:t> </a:t>
            </a:r>
            <a:r>
              <a:rPr lang="es-CO" sz="2400" dirty="0"/>
              <a:t>Está en la Biblia, </a:t>
            </a:r>
            <a:r>
              <a:rPr lang="es-CO" sz="2400" b="1" dirty="0">
                <a:solidFill>
                  <a:srgbClr val="FFFF00"/>
                </a:solidFill>
              </a:rPr>
              <a:t>Isaías 26:3, </a:t>
            </a:r>
          </a:p>
        </p:txBody>
      </p:sp>
      <p:sp>
        <p:nvSpPr>
          <p:cNvPr id="6" name="5 Rectángulo redondeado"/>
          <p:cNvSpPr/>
          <p:nvPr/>
        </p:nvSpPr>
        <p:spPr>
          <a:xfrm>
            <a:off x="323528" y="620688"/>
            <a:ext cx="6336704" cy="1656184"/>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000" dirty="0"/>
              <a:t>El ha prometido </a:t>
            </a:r>
            <a:r>
              <a:rPr lang="es-CO" sz="2000" dirty="0" smtClean="0"/>
              <a:t>sabiduría, </a:t>
            </a:r>
            <a:r>
              <a:rPr lang="es-CO" sz="2000" dirty="0"/>
              <a:t>"Y si alguno de vosotros tiene falta de sabiduría, pídala a Dios, el cual da a todos abundantemente y sin reproche, y le será dada</a:t>
            </a:r>
            <a:r>
              <a:rPr lang="es-CO" sz="2000" dirty="0" smtClean="0"/>
              <a:t>".</a:t>
            </a:r>
            <a:r>
              <a:rPr lang="es-CO" sz="2000" dirty="0"/>
              <a:t> </a:t>
            </a:r>
            <a:r>
              <a:rPr lang="es-CO" sz="2000" dirty="0" smtClean="0"/>
              <a:t> </a:t>
            </a:r>
          </a:p>
          <a:p>
            <a:r>
              <a:rPr lang="es-CO" sz="2000" dirty="0" smtClean="0"/>
              <a:t>Está </a:t>
            </a:r>
            <a:r>
              <a:rPr lang="es-CO" sz="2000" dirty="0"/>
              <a:t>en la Biblia</a:t>
            </a:r>
            <a:r>
              <a:rPr lang="es-CO" sz="2400" b="1" dirty="0">
                <a:solidFill>
                  <a:srgbClr val="FFFF00"/>
                </a:solidFill>
              </a:rPr>
              <a:t>, Santiago 1:5</a:t>
            </a:r>
          </a:p>
        </p:txBody>
      </p:sp>
      <p:pic>
        <p:nvPicPr>
          <p:cNvPr id="3074" name="Picture 2" descr="Reflexión Cristiana – Como Pedir Sabiduría a D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620689"/>
            <a:ext cx="1728192" cy="165618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3.bp.blogspot.com/-jvWYHMEjlJ4/UfxVLD4D_kI/AAAAAAAAAGw/TIhh133G5sc/s320/hf.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0232" y="2564905"/>
            <a:ext cx="1728192" cy="18002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s://encrypted-tbn3.gstatic.com/images?q=tbn:ANd9GcQzh7Pr53oRzcy66f5hCAKTvrHePINOI49s5OSjb7VOGsz2HzR-MLKDjBM">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04248" y="4653136"/>
            <a:ext cx="1584176" cy="1944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695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076"/>
                                        </p:tgtEl>
                                        <p:attrNameLst>
                                          <p:attrName>style.visibility</p:attrName>
                                        </p:attrNameLst>
                                      </p:cBhvr>
                                      <p:to>
                                        <p:strVal val="visible"/>
                                      </p:to>
                                    </p:set>
                                    <p:anim calcmode="lin" valueType="num">
                                      <p:cBhvr>
                                        <p:cTn id="12" dur="500" fill="hold"/>
                                        <p:tgtEl>
                                          <p:spTgt spid="3076"/>
                                        </p:tgtEl>
                                        <p:attrNameLst>
                                          <p:attrName>ppt_w</p:attrName>
                                        </p:attrNameLst>
                                      </p:cBhvr>
                                      <p:tavLst>
                                        <p:tav tm="0">
                                          <p:val>
                                            <p:fltVal val="0"/>
                                          </p:val>
                                        </p:tav>
                                        <p:tav tm="100000">
                                          <p:val>
                                            <p:strVal val="#ppt_w"/>
                                          </p:val>
                                        </p:tav>
                                      </p:tavLst>
                                    </p:anim>
                                    <p:anim calcmode="lin" valueType="num">
                                      <p:cBhvr>
                                        <p:cTn id="13" dur="500" fill="hold"/>
                                        <p:tgtEl>
                                          <p:spTgt spid="3076"/>
                                        </p:tgtEl>
                                        <p:attrNameLst>
                                          <p:attrName>ppt_h</p:attrName>
                                        </p:attrNameLst>
                                      </p:cBhvr>
                                      <p:tavLst>
                                        <p:tav tm="0">
                                          <p:val>
                                            <p:fltVal val="0"/>
                                          </p:val>
                                        </p:tav>
                                        <p:tav tm="100000">
                                          <p:val>
                                            <p:strVal val="#ppt_h"/>
                                          </p:val>
                                        </p:tav>
                                      </p:tavLst>
                                    </p:anim>
                                    <p:animEffect transition="in" filter="fade">
                                      <p:cBhvr>
                                        <p:cTn id="14" dur="500"/>
                                        <p:tgtEl>
                                          <p:spTgt spid="3076"/>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par>
                                <p:cTn id="22" presetID="53" presetClass="entr" presetSubtype="16" fill="hold" nodeType="withEffect">
                                  <p:stCondLst>
                                    <p:cond delay="0"/>
                                  </p:stCondLst>
                                  <p:childTnLst>
                                    <p:set>
                                      <p:cBhvr>
                                        <p:cTn id="23" dur="1" fill="hold">
                                          <p:stCondLst>
                                            <p:cond delay="0"/>
                                          </p:stCondLst>
                                        </p:cTn>
                                        <p:tgtEl>
                                          <p:spTgt spid="3078"/>
                                        </p:tgtEl>
                                        <p:attrNameLst>
                                          <p:attrName>style.visibility</p:attrName>
                                        </p:attrNameLst>
                                      </p:cBhvr>
                                      <p:to>
                                        <p:strVal val="visible"/>
                                      </p:to>
                                    </p:set>
                                    <p:anim calcmode="lin" valueType="num">
                                      <p:cBhvr>
                                        <p:cTn id="24" dur="500" fill="hold"/>
                                        <p:tgtEl>
                                          <p:spTgt spid="3078"/>
                                        </p:tgtEl>
                                        <p:attrNameLst>
                                          <p:attrName>ppt_w</p:attrName>
                                        </p:attrNameLst>
                                      </p:cBhvr>
                                      <p:tavLst>
                                        <p:tav tm="0">
                                          <p:val>
                                            <p:fltVal val="0"/>
                                          </p:val>
                                        </p:tav>
                                        <p:tav tm="100000">
                                          <p:val>
                                            <p:strVal val="#ppt_w"/>
                                          </p:val>
                                        </p:tav>
                                      </p:tavLst>
                                    </p:anim>
                                    <p:anim calcmode="lin" valueType="num">
                                      <p:cBhvr>
                                        <p:cTn id="25" dur="500" fill="hold"/>
                                        <p:tgtEl>
                                          <p:spTgt spid="3078"/>
                                        </p:tgtEl>
                                        <p:attrNameLst>
                                          <p:attrName>ppt_h</p:attrName>
                                        </p:attrNameLst>
                                      </p:cBhvr>
                                      <p:tavLst>
                                        <p:tav tm="0">
                                          <p:val>
                                            <p:fltVal val="0"/>
                                          </p:val>
                                        </p:tav>
                                        <p:tav tm="100000">
                                          <p:val>
                                            <p:strVal val="#ppt_h"/>
                                          </p:val>
                                        </p:tav>
                                      </p:tavLst>
                                    </p:anim>
                                    <p:animEffect transition="in" filter="fade">
                                      <p:cBhvr>
                                        <p:cTn id="26" dur="5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323528" y="4725144"/>
            <a:ext cx="6192688" cy="172819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dirty="0"/>
              <a:t>La Biblia promete que los muertos volverán a </a:t>
            </a:r>
            <a:r>
              <a:rPr lang="es-CO" dirty="0" smtClean="0"/>
              <a:t>vivir </a:t>
            </a:r>
            <a:r>
              <a:rPr lang="es-CO" dirty="0"/>
              <a:t>"No os maravilléis de esto; porque vendrá hora cuando todos los que están en los sepulcros oirán su voz; y los que hicieron lo bueno, saldrán a resurrección de vida; mas los que hicieron lo malo, a resurrección de </a:t>
            </a:r>
            <a:r>
              <a:rPr lang="es-CO" dirty="0" smtClean="0"/>
              <a:t>condenación .</a:t>
            </a:r>
          </a:p>
          <a:p>
            <a:r>
              <a:rPr lang="es-CO" dirty="0" smtClean="0"/>
              <a:t> </a:t>
            </a:r>
            <a:r>
              <a:rPr lang="es-CO" dirty="0"/>
              <a:t>Está </a:t>
            </a:r>
            <a:r>
              <a:rPr lang="es-CO" dirty="0" smtClean="0"/>
              <a:t>escrito en  </a:t>
            </a:r>
            <a:r>
              <a:rPr lang="es-CO" b="1" u="sng" dirty="0" smtClean="0"/>
              <a:t>S. Juan </a:t>
            </a:r>
            <a:r>
              <a:rPr lang="es-CO" b="1" u="sng" dirty="0"/>
              <a:t>5:28-29</a:t>
            </a:r>
            <a:r>
              <a:rPr lang="es-CO" dirty="0"/>
              <a:t>,</a:t>
            </a:r>
          </a:p>
        </p:txBody>
      </p:sp>
      <p:sp>
        <p:nvSpPr>
          <p:cNvPr id="5" name="4 Rectángulo redondeado"/>
          <p:cNvSpPr/>
          <p:nvPr/>
        </p:nvSpPr>
        <p:spPr>
          <a:xfrm>
            <a:off x="323528" y="2636912"/>
            <a:ext cx="6192688" cy="1859136"/>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a:t>Se nos promete protección contra daños y peligros. </a:t>
            </a:r>
            <a:r>
              <a:rPr lang="es-CO" sz="2400" dirty="0" smtClean="0"/>
              <a:t>"</a:t>
            </a:r>
            <a:r>
              <a:rPr lang="es-CO" sz="2400" dirty="0"/>
              <a:t>No te sobrevendrá mal, ni plaga tocará tu morada</a:t>
            </a:r>
            <a:r>
              <a:rPr lang="es-CO" sz="2400" dirty="0" smtClean="0"/>
              <a:t>".</a:t>
            </a:r>
            <a:r>
              <a:rPr lang="es-CO" sz="2400" dirty="0"/>
              <a:t> </a:t>
            </a:r>
            <a:endParaRPr lang="es-CO" sz="2400" dirty="0" smtClean="0"/>
          </a:p>
          <a:p>
            <a:r>
              <a:rPr lang="es-CO" sz="2400" dirty="0" smtClean="0"/>
              <a:t>Está escrito en el </a:t>
            </a:r>
            <a:r>
              <a:rPr lang="es-CO" sz="2400" b="1" u="sng" dirty="0" smtClean="0"/>
              <a:t>Salmo </a:t>
            </a:r>
            <a:r>
              <a:rPr lang="es-CO" sz="2400" b="1" u="sng" dirty="0"/>
              <a:t>91:10,</a:t>
            </a:r>
          </a:p>
        </p:txBody>
      </p:sp>
      <p:sp>
        <p:nvSpPr>
          <p:cNvPr id="6" name="5 Rectángulo redondeado"/>
          <p:cNvSpPr/>
          <p:nvPr/>
        </p:nvSpPr>
        <p:spPr>
          <a:xfrm>
            <a:off x="323528" y="620688"/>
            <a:ext cx="6192688" cy="18002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a:t>Tenemos la promesa de la salud y la </a:t>
            </a:r>
            <a:r>
              <a:rPr lang="es-CO" sz="2400" dirty="0" smtClean="0"/>
              <a:t>curación </a:t>
            </a:r>
            <a:r>
              <a:rPr lang="es-CO" sz="2400" dirty="0"/>
              <a:t>"Mas yo haré venir sanidad para ti, y sanaré tus heridas</a:t>
            </a:r>
            <a:r>
              <a:rPr lang="es-CO" sz="2400" dirty="0" smtClean="0"/>
              <a:t>".</a:t>
            </a:r>
            <a:r>
              <a:rPr lang="es-CO" sz="2400" dirty="0"/>
              <a:t> </a:t>
            </a:r>
            <a:endParaRPr lang="es-CO" sz="2400" dirty="0" smtClean="0"/>
          </a:p>
          <a:p>
            <a:r>
              <a:rPr lang="es-CO" sz="2400" dirty="0" smtClean="0"/>
              <a:t> Está escrito en  </a:t>
            </a:r>
            <a:r>
              <a:rPr lang="es-CO" sz="2400" b="1" u="sng" dirty="0"/>
              <a:t>Jeremías 30:17,</a:t>
            </a:r>
          </a:p>
        </p:txBody>
      </p:sp>
      <p:pic>
        <p:nvPicPr>
          <p:cNvPr id="4098" name="Picture 2" descr="https://encrypted-tbn3.gstatic.com/images?q=tbn:ANd9GcQ6ZoqrM1ShT8vfbatE7EZ8fV2hp3RbVSuEPI4Nc-hJOFocMV8h1qeibf24">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620688"/>
            <a:ext cx="1944216" cy="178507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encrypted-tbn3.gstatic.com/images?q=tbn:ANd9GcRKKiTqxJOYtah_3h6UzFkg0-UQgsZXWurf0tbEcZot15FCimT_gypJLvCZ">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6216" y="2636913"/>
            <a:ext cx="1944216" cy="185913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s://encrypted-tbn3.gstatic.com/images?q=tbn:ANd9GcT4U-tdWR4teJs7qXrGEf8FQiyI6DnYvJKhzasgK5yEX_TA18rJ2ma1WQbX">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16216" y="4725144"/>
            <a:ext cx="1944216" cy="1728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944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100"/>
                                        </p:tgtEl>
                                        <p:attrNameLst>
                                          <p:attrName>style.visibility</p:attrName>
                                        </p:attrNameLst>
                                      </p:cBhvr>
                                      <p:to>
                                        <p:strVal val="visible"/>
                                      </p:to>
                                    </p:set>
                                    <p:anim calcmode="lin" valueType="num">
                                      <p:cBhvr additive="base">
                                        <p:cTn id="11" dur="500" fill="hold"/>
                                        <p:tgtEl>
                                          <p:spTgt spid="4100"/>
                                        </p:tgtEl>
                                        <p:attrNameLst>
                                          <p:attrName>ppt_x</p:attrName>
                                        </p:attrNameLst>
                                      </p:cBhvr>
                                      <p:tavLst>
                                        <p:tav tm="0">
                                          <p:val>
                                            <p:strVal val="#ppt_x"/>
                                          </p:val>
                                        </p:tav>
                                        <p:tav tm="100000">
                                          <p:val>
                                            <p:strVal val="#ppt_x"/>
                                          </p:val>
                                        </p:tav>
                                      </p:tavLst>
                                    </p:anim>
                                    <p:anim calcmode="lin" valueType="num">
                                      <p:cBhvr additive="base">
                                        <p:cTn id="12" dur="500" fill="hold"/>
                                        <p:tgtEl>
                                          <p:spTgt spid="410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par>
                                <p:cTn id="31" presetID="26" presetClass="entr" presetSubtype="0" fill="hold" nodeType="withEffect">
                                  <p:stCondLst>
                                    <p:cond delay="0"/>
                                  </p:stCondLst>
                                  <p:childTnLst>
                                    <p:set>
                                      <p:cBhvr>
                                        <p:cTn id="32" dur="1" fill="hold">
                                          <p:stCondLst>
                                            <p:cond delay="0"/>
                                          </p:stCondLst>
                                        </p:cTn>
                                        <p:tgtEl>
                                          <p:spTgt spid="4102"/>
                                        </p:tgtEl>
                                        <p:attrNameLst>
                                          <p:attrName>style.visibility</p:attrName>
                                        </p:attrNameLst>
                                      </p:cBhvr>
                                      <p:to>
                                        <p:strVal val="visible"/>
                                      </p:to>
                                    </p:set>
                                    <p:animEffect transition="in" filter="wipe(down)">
                                      <p:cBhvr>
                                        <p:cTn id="33" dur="580">
                                          <p:stCondLst>
                                            <p:cond delay="0"/>
                                          </p:stCondLst>
                                        </p:cTn>
                                        <p:tgtEl>
                                          <p:spTgt spid="4102"/>
                                        </p:tgtEl>
                                      </p:cBhvr>
                                    </p:animEffect>
                                    <p:anim calcmode="lin" valueType="num">
                                      <p:cBhvr>
                                        <p:cTn id="34" dur="1822" tmFilter="0,0; 0.14,0.36; 0.43,0.73; 0.71,0.91; 1.0,1.0">
                                          <p:stCondLst>
                                            <p:cond delay="0"/>
                                          </p:stCondLst>
                                        </p:cTn>
                                        <p:tgtEl>
                                          <p:spTgt spid="4102"/>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4102"/>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4102"/>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4102"/>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4102"/>
                                        </p:tgtEl>
                                        <p:attrNameLst>
                                          <p:attrName>ppt_y</p:attrName>
                                        </p:attrNameLst>
                                      </p:cBhvr>
                                      <p:tavLst>
                                        <p:tav tm="0" fmla="#ppt_y-sin(pi*$)/81">
                                          <p:val>
                                            <p:fltVal val="0"/>
                                          </p:val>
                                        </p:tav>
                                        <p:tav tm="100000">
                                          <p:val>
                                            <p:fltVal val="1"/>
                                          </p:val>
                                        </p:tav>
                                      </p:tavLst>
                                    </p:anim>
                                    <p:animScale>
                                      <p:cBhvr>
                                        <p:cTn id="39" dur="26">
                                          <p:stCondLst>
                                            <p:cond delay="650"/>
                                          </p:stCondLst>
                                        </p:cTn>
                                        <p:tgtEl>
                                          <p:spTgt spid="4102"/>
                                        </p:tgtEl>
                                      </p:cBhvr>
                                      <p:to x="100000" y="60000"/>
                                    </p:animScale>
                                    <p:animScale>
                                      <p:cBhvr>
                                        <p:cTn id="40" dur="166" decel="50000">
                                          <p:stCondLst>
                                            <p:cond delay="676"/>
                                          </p:stCondLst>
                                        </p:cTn>
                                        <p:tgtEl>
                                          <p:spTgt spid="4102"/>
                                        </p:tgtEl>
                                      </p:cBhvr>
                                      <p:to x="100000" y="100000"/>
                                    </p:animScale>
                                    <p:animScale>
                                      <p:cBhvr>
                                        <p:cTn id="41" dur="26">
                                          <p:stCondLst>
                                            <p:cond delay="1312"/>
                                          </p:stCondLst>
                                        </p:cTn>
                                        <p:tgtEl>
                                          <p:spTgt spid="4102"/>
                                        </p:tgtEl>
                                      </p:cBhvr>
                                      <p:to x="100000" y="80000"/>
                                    </p:animScale>
                                    <p:animScale>
                                      <p:cBhvr>
                                        <p:cTn id="42" dur="166" decel="50000">
                                          <p:stCondLst>
                                            <p:cond delay="1338"/>
                                          </p:stCondLst>
                                        </p:cTn>
                                        <p:tgtEl>
                                          <p:spTgt spid="4102"/>
                                        </p:tgtEl>
                                      </p:cBhvr>
                                      <p:to x="100000" y="100000"/>
                                    </p:animScale>
                                    <p:animScale>
                                      <p:cBhvr>
                                        <p:cTn id="43" dur="26">
                                          <p:stCondLst>
                                            <p:cond delay="1642"/>
                                          </p:stCondLst>
                                        </p:cTn>
                                        <p:tgtEl>
                                          <p:spTgt spid="4102"/>
                                        </p:tgtEl>
                                      </p:cBhvr>
                                      <p:to x="100000" y="90000"/>
                                    </p:animScale>
                                    <p:animScale>
                                      <p:cBhvr>
                                        <p:cTn id="44" dur="166" decel="50000">
                                          <p:stCondLst>
                                            <p:cond delay="1668"/>
                                          </p:stCondLst>
                                        </p:cTn>
                                        <p:tgtEl>
                                          <p:spTgt spid="4102"/>
                                        </p:tgtEl>
                                      </p:cBhvr>
                                      <p:to x="100000" y="100000"/>
                                    </p:animScale>
                                    <p:animScale>
                                      <p:cBhvr>
                                        <p:cTn id="45" dur="26">
                                          <p:stCondLst>
                                            <p:cond delay="1808"/>
                                          </p:stCondLst>
                                        </p:cTn>
                                        <p:tgtEl>
                                          <p:spTgt spid="4102"/>
                                        </p:tgtEl>
                                      </p:cBhvr>
                                      <p:to x="100000" y="95000"/>
                                    </p:animScale>
                                    <p:animScale>
                                      <p:cBhvr>
                                        <p:cTn id="46" dur="166" decel="50000">
                                          <p:stCondLst>
                                            <p:cond delay="1834"/>
                                          </p:stCondLst>
                                        </p:cTn>
                                        <p:tgtEl>
                                          <p:spTgt spid="410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323528" y="620688"/>
            <a:ext cx="3672408" cy="5616624"/>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a:t>Otra promesa alentadora es la que Jesús nos dio antes de regresar al Padre: «</a:t>
            </a:r>
            <a:r>
              <a:rPr lang="es-CO" sz="2800" u="sng" dirty="0"/>
              <a:t>Y yo estoy con vosotros todos los días, hasta el fin del mundo</a:t>
            </a:r>
            <a:r>
              <a:rPr lang="es-CO" sz="2800" dirty="0"/>
              <a:t>». </a:t>
            </a:r>
            <a:endParaRPr lang="es-CO" sz="2800" dirty="0" smtClean="0"/>
          </a:p>
          <a:p>
            <a:pPr algn="ctr"/>
            <a:r>
              <a:rPr lang="es-CO" sz="2800" dirty="0" smtClean="0"/>
              <a:t>Escrito está en </a:t>
            </a:r>
            <a:r>
              <a:rPr lang="es-CO" sz="2800" b="1" u="sng" dirty="0" smtClean="0"/>
              <a:t>Mateo 28:20.</a:t>
            </a:r>
            <a:endParaRPr lang="es-CO" sz="2800" b="1" u="sng" dirty="0"/>
          </a:p>
        </p:txBody>
      </p:sp>
      <p:pic>
        <p:nvPicPr>
          <p:cNvPr id="1026" name="Picture 2" descr="nuevo calendario 2013 en español Foto de archivo - 140717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952" y="620688"/>
            <a:ext cx="3960440" cy="5616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0884390"/>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23928" y="116632"/>
            <a:ext cx="4320480" cy="3096344"/>
          </a:xfrm>
          <a:solidFill>
            <a:schemeClr val="accent5">
              <a:lumMod val="20000"/>
              <a:lumOff val="80000"/>
            </a:schemeClr>
          </a:solidFill>
        </p:spPr>
        <p:txBody>
          <a:bodyPr>
            <a:normAutofit fontScale="92500"/>
          </a:bodyPr>
          <a:lstStyle/>
          <a:p>
            <a:pPr marL="114300" indent="0" algn="ctr">
              <a:buNone/>
            </a:pPr>
            <a:r>
              <a:rPr lang="es-CO" dirty="0" smtClean="0"/>
              <a:t>Jesús </a:t>
            </a:r>
            <a:r>
              <a:rPr lang="es-CO" dirty="0"/>
              <a:t>prometió que vendría otra vez. Está </a:t>
            </a:r>
            <a:r>
              <a:rPr lang="es-CO" dirty="0" smtClean="0"/>
              <a:t>escrito en </a:t>
            </a:r>
            <a:r>
              <a:rPr lang="es-CO" b="1" dirty="0" smtClean="0">
                <a:solidFill>
                  <a:srgbClr val="FF0000"/>
                </a:solidFill>
              </a:rPr>
              <a:t>S. </a:t>
            </a:r>
            <a:r>
              <a:rPr lang="es-CO" b="1" dirty="0">
                <a:solidFill>
                  <a:srgbClr val="FF0000"/>
                </a:solidFill>
              </a:rPr>
              <a:t>Juan 14:2-3</a:t>
            </a:r>
            <a:r>
              <a:rPr lang="es-CO" dirty="0"/>
              <a:t>, "En la casa de mi Padre muchas moradas hay; si así no fuera, yo os lo hubiera dicho; voy pues, a preparar lugar para vosotros. Y si me fuere y os preparare lugar, </a:t>
            </a:r>
            <a:r>
              <a:rPr lang="es-CO" b="1" u="sng" dirty="0"/>
              <a:t>vendré otra vez, y os tomaré a mí mismo, para que donde yo estoy, vosotros también </a:t>
            </a:r>
            <a:r>
              <a:rPr lang="es-CO" b="1" u="sng" dirty="0" smtClean="0"/>
              <a:t>estéis</a:t>
            </a:r>
            <a:r>
              <a:rPr lang="es-CO" dirty="0" smtClean="0"/>
              <a:t>«</a:t>
            </a:r>
          </a:p>
        </p:txBody>
      </p:sp>
      <p:sp>
        <p:nvSpPr>
          <p:cNvPr id="4" name="3 Rectángulo redondeado"/>
          <p:cNvSpPr/>
          <p:nvPr/>
        </p:nvSpPr>
        <p:spPr>
          <a:xfrm>
            <a:off x="107504" y="3645024"/>
            <a:ext cx="4608512" cy="3024336"/>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smtClean="0"/>
              <a:t>El </a:t>
            </a:r>
            <a:r>
              <a:rPr lang="es-CO" sz="2400" dirty="0"/>
              <a:t>ha p</a:t>
            </a:r>
            <a:r>
              <a:rPr lang="es-CO" sz="2400" b="1" dirty="0"/>
              <a:t>rometid</a:t>
            </a:r>
            <a:r>
              <a:rPr lang="es-CO" sz="2400" dirty="0"/>
              <a:t>o el fin de la muerte, la aflicción y el dolor. </a:t>
            </a:r>
            <a:r>
              <a:rPr lang="es-CO" sz="2400" dirty="0" smtClean="0"/>
              <a:t>"</a:t>
            </a:r>
            <a:r>
              <a:rPr lang="es-CO" sz="2400" dirty="0"/>
              <a:t>Enjugará Dios toda lágrima de los ojos de ellos; y ya no habrá muerte, ni habrá más llanto, ni clamor, ni dolor; porque las primeras cosas pasaron</a:t>
            </a:r>
            <a:r>
              <a:rPr lang="es-CO" sz="2400" dirty="0" smtClean="0"/>
              <a:t>".</a:t>
            </a:r>
            <a:r>
              <a:rPr lang="es-CO" sz="2400" dirty="0"/>
              <a:t> Está </a:t>
            </a:r>
            <a:r>
              <a:rPr lang="es-CO" sz="2400" dirty="0" smtClean="0"/>
              <a:t>escrito en</a:t>
            </a:r>
            <a:r>
              <a:rPr lang="es-CO" sz="2400" b="1" u="sng" dirty="0" smtClean="0"/>
              <a:t> </a:t>
            </a:r>
            <a:r>
              <a:rPr lang="es-CO" sz="2400" b="1" u="sng" dirty="0"/>
              <a:t>Apocalipsis 21:4, </a:t>
            </a:r>
          </a:p>
        </p:txBody>
      </p:sp>
      <p:pic>
        <p:nvPicPr>
          <p:cNvPr id="5122" name="Picture 2" descr="http://img138.imageshack.us/img138/2006/lasegundavenidadecristo.jpg">
            <a:hlinkClick r:id="rId2" tooltip="ImageShack - Image And Video Hosting"/>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968577" cy="321297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s://encrypted-tbn2.gstatic.com/images?q=tbn:ANd9GcSyJaUCOOUivqPPtRYj_Y3DGF6R4NsmzEfnimZ9LJfYb6h89UX0if6xitW1">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016" y="3789040"/>
            <a:ext cx="3600400" cy="26254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27389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randombar(horizontal)">
                                      <p:cBhvr>
                                        <p:cTn id="10"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33037" y="160338"/>
            <a:ext cx="7620000" cy="1828502"/>
          </a:xfrm>
          <a:blipFill>
            <a:blip r:embed="rId2"/>
            <a:tile tx="0" ty="0" sx="100000" sy="100000" flip="none" algn="tl"/>
          </a:blipFill>
        </p:spPr>
        <p:txBody>
          <a:bodyPr>
            <a:noAutofit/>
          </a:bodyPr>
          <a:lstStyle/>
          <a:p>
            <a:pPr marL="114300" indent="0" algn="ctr">
              <a:buNone/>
            </a:pPr>
            <a:r>
              <a:rPr lang="es-CO" sz="2400" b="1" dirty="0" smtClean="0"/>
              <a:t>Estas maravillosas promesas son las que han cautivado mi vida durante muchos años, y cada día deseo servir más a mi Salvador Jesús. </a:t>
            </a:r>
          </a:p>
          <a:p>
            <a:pPr marL="114300" indent="0" algn="ctr">
              <a:buNone/>
            </a:pPr>
            <a:r>
              <a:rPr lang="es-CO" sz="3200" b="1" dirty="0" smtClean="0"/>
              <a:t>Y usted, ¿Cuál es su decisión?</a:t>
            </a:r>
          </a:p>
        </p:txBody>
      </p:sp>
      <p:sp>
        <p:nvSpPr>
          <p:cNvPr id="4" name="3 Rectángulo"/>
          <p:cNvSpPr/>
          <p:nvPr/>
        </p:nvSpPr>
        <p:spPr>
          <a:xfrm>
            <a:off x="323528" y="2551837"/>
            <a:ext cx="4572000" cy="3970318"/>
          </a:xfrm>
          <a:prstGeom prst="rect">
            <a:avLst/>
          </a:prstGeom>
          <a:blipFill>
            <a:blip r:embed="rId3"/>
            <a:tile tx="0" ty="0" sx="100000" sy="100000" flip="none" algn="tl"/>
          </a:blipFill>
        </p:spPr>
        <p:txBody>
          <a:bodyPr>
            <a:spAutoFit/>
          </a:bodyPr>
          <a:lstStyle/>
          <a:p>
            <a:pPr marL="114300" indent="0" algn="ctr">
              <a:buNone/>
            </a:pPr>
            <a:r>
              <a:rPr lang="es-CO" sz="2800" dirty="0"/>
              <a:t>Mi deseo y oración es que tu y yo nos aferremos más cada día a estas promesas que sin lugar a duda son verdaderas, y muy pronto estaremos </a:t>
            </a:r>
            <a:r>
              <a:rPr lang="es-CO" sz="2800" dirty="0" smtClean="0"/>
              <a:t>disfrutando </a:t>
            </a:r>
            <a:r>
              <a:rPr lang="es-CO" sz="2800" dirty="0"/>
              <a:t>con el Señor en </a:t>
            </a:r>
            <a:r>
              <a:rPr lang="es-CO" sz="2800" dirty="0" smtClean="0"/>
              <a:t>las moradas </a:t>
            </a:r>
            <a:r>
              <a:rPr lang="es-CO" sz="2800" dirty="0"/>
              <a:t>que ha ido a preparar para ti y para mi. Amen.</a:t>
            </a:r>
          </a:p>
        </p:txBody>
      </p:sp>
      <p:sp>
        <p:nvSpPr>
          <p:cNvPr id="5" name="AutoShape 2" descr="data:image/jpeg;base64,/9j/4AAQSkZJRgABAQAAAQABAAD/2wCEAAkGBhMSERMUExQWFRUUGBoYGRYYGCEcHhkhHCMbGx0YGxocISgeHB8jIRsdHy8gIyctLSwsHh8xNTAqNSYrLCkBCQoKDgwOGg8PGi8kHyQqLCwsKiwsKjApLCwsLCwpLywpLSwsLCwsLCwsKSksLCwsLCwsLCwsLCkqLCwpKSksKf/AABEIAIEArAMBIgACEQEDEQH/xAAcAAACAgMBAQAAAAAAAAAAAAAFBgQHAAIDAQj/xABFEAACAQIEBAMDCAcHAwUBAAABAhEDIQAEEjEFBkFREyJhMnGBBxRCkaGxssEjM2Jyc9HwFTRSgrPC4SRD8TVjkqLSFv/EABoBAAMBAQEBAAAAAAAAAAAAAAIDBAEFAAb/xAAtEQACAgEDAgUDAwUAAAAAAAABAgARAxIhMQRBEyIyUXEzYYEFwfAUFTRCof/aAAwDAQACEQMRAD8ApauACdMxa8Rg5yua+o+ETAYEiY39Ce33DASo5JMzJJn/AJHpjrlHYMCrEGQJB+/0w1GFzMgsGWq6f0ccivp9Rx5SzCqNJYSkK1+tu+JQM4uE5RkRzp7j7cI/OtU+MFP0RPs6d/hJ23w/ZhVIvH1fyxXPNHE/Gq+yAE8oMQSPXAZtlj+nHnuBQceNck42Ak41OIKnQmKL4kUasMIvB9/1YjY75VoYT6YwiCZKprqqQIkkC9oMjc/nGLL5O4E+WpmrUAAYTYhtQABkEHa/2nFeVQCLWYAEnuRPXp0+rEypxOpVFOkGOlAYBNt5Ygn1v78L3JEKrWpYvHuNtlW1soemw8s2M9x6f1fCPn+M1KzvUuBsBMx7ovF5wwcyZbMNwnLVahUBHYEEgsy2COOpAJKm/bCVkHOippDElbeki5+rDdVxYQAWZZvyU8x6XKvoIJBM7rv5lOwi07bjri5qqSQfQjvvB/LHyzyzmitSA7KDBbTuRPp6HH0dyfxUVssCGLlRBZjJJG0/ZiTOveGuxqG02GPTgPlOZ6LZk5USaiKJO4nqve0b4M/zxGy1zGg3IOegKsiYcEAW2vjzJ01YtaNJZYPXcT8QcTWp7ehnEPjdYU6FZjb9G9+xgxP1/Zg04qARvcqPhfNSPm801R/KxRVFgTDBBBm0K0k+k4jcB42ClSWURVeLgWPmG5nrhKrVYZ1BJDdB13I+3EnhnHDSVh4S1JYnU0zsBFvdPxx1ANokiL+YU+GEZFV/LptBIMmZ9Z+7HtDhTaAwBLG1vo+/HTMUGprJXysmlWUyAe0jb3Y78Lz3kekwCk02g7Haw+P5jGI6iMe+06ZOuwy1ST5hXUG++/b3Ysinl5APcA/XfFVmnUpr4ZEK7hxcEHT+0D67Ys1+IomXkOuoUpADD/DP5Yrw5R7yLOnE1erS1aCw1f4QZP1C+Ku47ltFaoNJUajAPbpvg3ylw75xmVDjUCfNJIn0kXknbBb5U6KqcsqU2pqlIqFYdmIkSSdo36ae+I8nVa30VL8XS+GuuINKlIPcdMaUaWpgu0kD67Y65dyCY7HHEGDPbBzO8J8c4A+Uq+HVKkgn2TMgReNwD0nscD2K6zE6ZtJvHSceV67OxZmLMdyTJPvJxrTpkmBjO08YbyRRQTUEroOkK0EmRIDQeu8jb4YzO1aJpzTBRlJBT2gZ1ebVYjcLBHa+IecB8NABAWQffN9u8DHHKqZIuA1jb7p64wCeU2J7UzzFApY2mBNhN7DpfErhmbPsyd5jvAI+62My3CTUSq6KSKe4mWUHZrRIkRbEzgPAGqVSuoIwkSdryOk9fTG17TbmmWzRNRdoAVYECw6epPczvj6A+SejGTPlKk1G8p7GCL9d98UdleGNQr+cim6EEau/QyPrme2LXy3ygqtJQaarUjS1QMQCXgM4AEKSTq2OEZKbYzxHcQHwziR/tYPJbVWINtpYjbrA+8Yux1A3MRj5tyWZb50sMQZAJ2NtwSL9IJ9+HLiHNi16gGoydUBY3X2gNQBAHqT6RjMmJTyYK2JaPEuJ06SAs63PcfXv6YSOe+dw1KvSoGQUI1CwO0xIk9R8MJHH8/4Q1MCpK+VRfUdpJ1G3eNu18cqzmqgCUXDsoLSNY+Fh9ox5RjSrmneJ2Sz4V5ZZIMi3XYWO977YxHQbhj/XX1xBzQfU0zAMkm32W7i2Ow4w1MAA2IkeUfmCemKbHMwARr5f4fV/7yaKZG5AJkbeU+owZz3Dcsolko1JgkRpYA9YIAMdQDOIa8Vpi+ox2x2HFqJvKk9+uOKcjE3RgarkluGUbDw1uJ0sB12IkGxEXGNOI8Dp1kZKaIKrAaRpCmSQJmYHabY5/wBt0yCheR/hjr6YYuSOGnR4pVvOStmu4uSND/o6imCIkEQYNjFOJCw1GeHMUeA8u5qnM0XLUWJNIiD0BI7kED0BjvgVz/RqGvLeLGkR4qFDJA1SDaZ6i23pj6M4fToVECqDKCCrghlH+FlbzRb7Nzgfz/y+ua4fWTR56al6YAuGQSAvvA0/HDEWnLGVtltQBPlF0g9N+mORxMzlKGxFZcWiKqaY2otBE7euPIx7TInHjBMeeC5LL1lragxOg+Guk3bQ4DW66wsAwL4g0OUyXH6wJqEKaTekk7qLHvjTJ1DSVWUR/wA3jBGjx2psN+x64hZ3B8sxFOmxGDh/C6VPiDOqaKNQqukkBY8szJ7g/A7yML44HWpZhqtNGK6nICEbEmLH2hB6TjunMbgwwt1vMR8fuOJ9PmVWUhhFoFp/ngTmyDkTCrSHX4o2Zf8ASrTBUHzFQs+8Ab+/EfPZE6BCLOoQVb4mwPbuMMWTzANMaStQCAQ5gn17Tgdm+JIT5qDpHVQbe4fywtcuo7CaLgmlQQA+VWMAEbQYE7d8c0yg1q6E0ivbzfUCeuJ9ZMuE1HxWkRAWI+LMLbbYi0mpltUVAN7AH7JgzMb4rXFkyC1hkp2kzO8RSkJUa2gnU8EzHRfZXpsMB8rxqvUqqru0OQCTJXe8iwIOCjjUfMjEeij82jG+VymoAKlTfYBQPt/PADCUHmEwaZArcQrsIem2kWA0gDtYN/Rt2wtZ/NmowJAAUaVHYCYFvzvix/m9NabBiSwUwsgmSDEkbdMVhmwQ7BgQRYg2Ii0fDBYSGJE3aT6fCcw1wre+cdf7DrHcqPe2DyZygR5kqbdXn7hjw57Kj/tE+kt/+sXaPtJ9UGZLhFSk4YlY2s6k36wCTi6OEaxwjWAS1F9S9YXUGJA9Lg+hbocVhQ4srnw0ohPWZM9tvzw78tZpaNAVdQZG8QVNFVxUUrLWTV4bArFiu3fCcmwjF3lhf25QV6WuoFNWkGUzESbGe7dO5DdjgrmGDoaZJmqjKrCwMgiJGxvPwkYp/hGRr12GdgJlsuyIADcIpEgDqAGvEC9rbXBl2UKqFg506l2kgRBH88RqTf2jmAA+8pin8nVF8tUVwy108RdYDMrMkj2gdIWRpAiZO56VjQ4S1SppAY9wok/Vj6J5kydalVqVMvTDq8FqdxLH6Ug9SLwRFjimuIcNrNmGWpTalUqMSyFSPaJOx6Xi/bAY3Yao4qpqpu3yXlqdSpSrIRTRnKH27AnTpWYNu/XCMigOJ2Bxb/G8/TymQrIoZKlQtSLAqS1oKtadIE7Rfa4xU9PNQrjSDMSTvYyIvbFHSM+QG4vOoXYRhq0RCxMb3IX7T0m2OuXyYbcUj78xTH+7EDJcRpMq+IrL9HXMgdze592Cy8tCtLZWoaqLIOtSkH0jcfd1GLUxrw0l8QqKMkU+HoQAz5dB1Jdnj18mr6sEaHLWXtOapkEEeWg7TPbUBf13wr0+A1wRBuDHtbEGLziw+XODLVyrmp4koRL+M0/DTAUehBHuwHUFMAB5jMd5LqD8twehqAWs0wdssB7/AH4YMh8nLVQFLVikzJRUF+oBefWwOJPAeQPEqSGfQkediZJkSsg7xNx6d8WkiKsAACBYegwJyKQCkAKbNyiaHLVI1AmjOEF41eBCi8apk26+7DnR+S5UECvp/r3YAcu8C0cdKWbQzubQBdoj7NuuLiC+/A5crrQE8FBlbVuTay2VlcD/AN4D/Z+eF/mHl/NlNOlRaBLtYehWVY9IP1YuZkHU+u+AXNVWMtVKSSDpIWx6Ew3S3pha5C+zC54qF3BlIpyjmWGlKZZ9W4qjbtogGfWe9sJfFeFVaNVqdQDWpuLGPQxsR2xZ9LmN0YaXqrvfxiB9emB8cJvNharmWqakfWAS3ihySLXby3t2w9gqcTFctG/k/I5fNU1p1Kel6tRihHtKiqAWm0+bobWMd8Q25C0u4rMR6KL/ABnBXk7h9dMw6vTA8oCPuECzohugJkGdzhj4pRcP+kUoxUSDeYtM9ccg9VmQmjtH5saBAwiInL1KlEa2eYFjA3mbRt3w0cp8slmcNKfOQyAkW0op8T8YAPee1+z5cad79vuwE5i449Ojp1sBO6nzAEFSimYAYAKZB2GH9P1ByIbiEG4jBw7NCllVp0XViy1VZAZ0FSCKhAk6fJcxtJwwGoQlGopl8sPECj6VJyNSj90grH7Puwm8iZtqiVNVNfBkLpRtLGIuz6lLgd5jsMM/AeKMkQD4eqqlSIPhhtJRx6DS09/NjceQsStcSnJj00T3jrSraSqnZpid7X7dr97HHHPcJWpWpVNKEqGUlhJ0mDb4jc7ScBn5gNKq1OoQ5FMVUAF3B1ez3iALQffjXjHMjtTWplyyaAXZalMjUoFxB3IsZHffGhwAbmaTYld/LVy/lwBmMuFB8RqVfT/iI1An1sR8PTFMeAxJgExcx9+PovjlfJZnLtpmaml3p6W0NUkGfMBBuwkG8wQTGELinC61Nf8ApaaISb6Qokdr798E3UDCdESzSr1BkCD7sN3KP60C9IAEMST/APG2/W5/lj3i/B83XKk0gAgiAy/E7/ZiPR4NnFI8rQLwGH88UjqEK+oAxTeaWVwvltSCVdWB9DI6z7zOCPClKpXpwmrSA2hdBAVY8xgAyLiJicQvky4IS7VMwH0oJCayBNhcTBmYg2sZxY+R4ZlnY1Ep6XsWG14K7bWgjtI9xxz8yZ8htmBHaV9M64+3MUuReNs4UnXoDCTbTsLja22wvvg9zBzlQpMFaoEJBAJ6gwZXvcRjzmfgKVaNWjQHhVCPIyeUFjJ0tFjMR/mGKNz3B85q9kE3nzAxHSSZj0w3GWBp6qKeu0vPh/H+Gmq+Yp1U8QgIxhpINxaL7b+nTE//APs8oJ/S/wD0f0/Zx87ZQZug2oU3EdYkHfptjsvMGZTzVASs3lYHuMD3dceyhifIQYAYiXTm+daXjErLIVImCLkQIB+/tgVm+daXh1NRn2mJMQTpI2B6/niuqfOeWaAyMbSQDYfHHj805PwyRQQNBkNf6jcfZgVOf2gEb7zpnea6NTIsq2qK2xMWa0qR1Ede5xWtRzJvPrgvxfmA1wAyIANggK/DePsxDy9PLlfO9RW6gKCPvxcL5MYKAn2BS8NEAgKqCB6aeg7/APnAjnF6egK1nALIe5BAK/EGfSJwknmhK+eqrUqQEqQQZFkaCqT5VDaQS3ad5jEvnfj4qMr0VZwhBLabEQQY+kRteMSZVPh3ULk6ZADHscBOOcBq5yqlOkQDax62/n+eCuS4rTqjysAexN8Zy3xkJmTVKkhDsN4gwB64i6RSWN9oABVt4X5f+TTMZan+splxqsQWBtYCY03kauxG0Yho9elRVqVCpJBpV083tISZ8vmBggyLG9jfBvinPBFdVpai7omhSR4UNBZnO4IgiegBt3lcAzVBKmgMX8fdzqGojyghoCkEmLG5OHrlQPQ7yxldhbdpz4dlaeaGWr1ZV1EI4s2kEhA9og6t4EyLXxL5lq1GFEKf01JrmDpYlTaexj4SN4x3zapTrUKSglNNQEHYhr6R6yCY92J+d0+CXaHkggxBMSQfgJPwJ74Y42MWjUwkJa1LN5YMBBq02WOxAJg+oIJ94OK9gdWOD3AKS0qtcF2XVUBVTBCsSGQnrpcSJmCDfviNmuXE1vFRkYMfI6eyDtsdvXY453WAlFZjF5AL8sHKikb/ANfVjPBVwNLqJxJp8tVALOjesx9+I2V4VURqiC/httbZhrEDsJI/y456IDvquLudsvmaiB6FMJ50LliSCNBG0db/AG4dOWs2AiEz5gyyeu7gE9CDr+sYr+rnvBqio6khfI6kGSri4HqBBwQ4BwenrVEztfQXLAJVtCqGBHXXJAgY7vSv5NLGO0jQGWNnF806PRKKD4i1GBMmCFpEG3qv24R89RqVGLQpZjJvG9z2GHLivDqeX+bkM5MsG1uWJlY6m22wH24F5vhKvRlW0kozaiQIKguDI2EAfXjMmPI7nTwIvIQAImcR4dXAJpoWabQREWub4XuZMnnGphTSqgfS8hg9rjBbhPFwtISwMNpEHzG/l9FGmLe/BqnxBnqKtN7DzEzYxfSRIIt1E+7CF8RXoAXAFCU9V4fUXdWHvU46ZLKMaia1JWbja3acXpxnKeFSV6dVqgILEMNTCTMAbRcAYDnMONzB9wxU3VZEFMs0sDxK8z3D6Kalp5d2cGBOog+ojePtnHHL0vKPEysn911+wW3nFijizAmHJI3GONTmRwe/+X/jCv6hq4/7B3lgcp5GnUqVi0MQ5fQwBHnh1cSPKbkWN/THbmamz0h5CrU30+zAg9B0PQyMI+T44PEy7aZgKjAMRcWBkRBggdrD1xaNZ/EypZWJldQJEHvDDuBbB5r8A/EeyjURKr4zweaTMyAMBIfYjtfC3w819DlWUGBciRvEQPccWDzYxOVa4gkT7uw+MfbhTyFIrQnuT9kf8/bgf0sl8Rc+9QGJXy3c5DhVaqjbepRSPUgSTNgTv+WHvlKtSo5WlUp+0rrTrBiWOliAp9AJDDbr3xN/sH5xlQ1CsVgHSqk6TqWGR16Ncie0YUeD5irQzA0zqgr4cTqvdCvc7D1AGLSq+0Iu3BMf+McJZ2Qr9FizDWdU+Xy07HoJj1+qLnOZ6T5aoFMVaOlmV/LB1AE7kdTsdj6415j40oQPE+GoJA/a0xHpBHrhCGUWtQzACaaqOHU9SjNt6xJPwxzj1dZCtcRqY9Q5hnhXFcvVBpVHjSP0bAFrHek0XKzBHUEWiwwW5nzSh6ezMaYJYMLG4nUBbp0v26YH087QyyQqgaSVspLEgwSTHe/3YE8R46lTStNvDZjJqRGlRuVkRqNlHa/bCHzvmsaNveJehsJLp8yV6dqlHWCYVtQXV1APls3viYtjnkuNoc+imk1I1qRWGgglSWUqwkEEFhb0xEqZ4KkSaqGQVqkGQN4eJB/enpcdF9s/qzOWpyy+FVDhyPMF6g99h5hINz3wrHhBBNQB5jQhXm/iGr9GGgtXquxmNKUwKUz0koR8D2wN4BzotCAVLZXzQgAPoZEyEPbr17YXOPOUztRRWJphj5rEqNRN12JDO0T1kjpjzhmSZKdR6VJqgRldjUgoBOlZUSrSWg6tpHrjs4cI8IRgJxmWG/MVGpSqk0Vq0VLEFaupxI2MAeYadQbf2ZuCcDaVavVrtRD/APThQ2pbF1a6rrAnzSQWAuFYgd5nDK1er84X9GUp07HwwFLQCVYbQo1TE7qACTGFj50GrUUy5WhU1MGIaxVgBIDSBaQAT2g3s9F0tRiGfUOJO5l5dGVXLVWqMyuWVgmkshWDKmBI80+YAja++OHB0+dJBlQC2lwxNQxtCSFJiLj6sOJ4KmYy7UXqEOPOjxEaALEbGRMevWBGA/LvAqeWztTd1pQFLeUkEAkldpkETsRjH6bzUNoIcabMjZKkKbrSTL1a9cAErqawjcyYuAYWNpucEuNcHzDOBU0iQp8MDQwA6KSNLE7EQANus4aM9xGmmqooDVk9l1QfpFgaaZ77n2jYg98C6WviGYoUqk04VmqqWAeGiDGuTEaTANj5sJzY6Xc7zV3M3y+WosoAWmdNidzPrFvgLY3OVoj6C/Bf+cEeJcsUstQarRrMFAACs8rN5ME2tFgJwOThNVgCXCkgEr264+fzocRtjzHhWPAgPgnDqlfQdJFKZ1lYB7QpgsJAkDcTe+LI4hxrLMj0DWVqroQUSzExO30Z9cVjnObK3jIwkKq6irDyjoNPqY6fmcCs5na3i1K6uniwD5ZkE+WTa3qTAx1PFytd0No84wr+H3j1xHg2uj4dM+yZ8xuR2B6Eke42+A7L5bwci9OppFQVVMSC0XmCDNpE+/CllM7mnSpNZhUZQVJJpqDN4OzCIM7X9CcEuGcaLpRaqtOoyEh9US0ea46iB7p6dx6cvgUgtYlmH9OfI3mFbfwRy5E4qadU0jPh1OsHysNp6AEW+rE/jfDR89bzijUCGvTq6ZUiNNRKg6gRM7iThU4D8oCU8zWqGgUpsAGppcMOjKDAHu2g4IcR5vHEVYAfN1RWBqFxqKv5SNoE+h/4sbKoFmc9kK2D2kXjnN9KvUNOhTdmqBVNgp1jr5jcWG9++O9J3D03q0xTUA0vbBLqyyBC/tbHbArK8FyaUzLhizFpKBpPQSwhVH5nHXN8Eaq2svTYQLUqakCwWCpu4gDZgY2Em3JynEz2NpiOVMYfm4DMRDCTB1CG7iJDX90euFXMVaaLWptThqbkSSdiAVt19o/bjsOKU6Z0rl0Sowb2Ta0EFNiBvKEagSJxBzmYFWsr2XxA1I6IJLLcRJsfMQWP/h3TYGu24mPTHUBtA2Z4mdKL4aLADMzIDb6JPmBE7XaYvGAOZ4i662Kp4auY8OxVmBIKNJIAJnSLSBN8EeHcGD1Wpai4RfOT9H2ma/WJI9TfYAGVxTg+hKB002aqj1KaESCAAlOnAO4W4/aBx1j4aNXvMIGraA+HZdqxWm2hUqToLIzAsSJbUodtVt9+lhh7p5k8KybZdxQzIqt5lD1KbqBpgFWVWAmIifXCpwnLPlQhbL+J4impSDgFayEEVJHUrurC9pwdz3Fc1mmpZXwiz0kOkMNRj6Wok+YKPKCJmF6zhpcGEVozhwHm01F+bmQampW8xkqxBAlIJ0i5ncgkmxGDWW5XoUA9SmjM2gtoZpDxeBI3JFvX4YTuF8JfK5w0as0iy21kSAYMNBsDseoI6QcNuS4hV+cFWcGgiMV2lY6FpkiJMj4xGG42W9+8Vk6dimpO0V+JcwZtXCkGmKBG03JsC5JJJvF/XDxyzwdMxRo5ms7tUIJtAAMsLAC9hYdMGOXuDZDiVNqjgvobSYJUG1gbTaT1jA7OVzknqZel4j01BZarxa5kXjUoNvfPuxzuvOV9sTb3H9JjRuRN+KcEUVKPzdytQwuh2ZlqHVpBMyFIEtboD6YHczcPz2Vq06tYUQF1aWpsbkBmCxGv9mwAJIk4O8LSkKavoCObsZMhri997m3qcFqufqOxNRhcnTH0epiRPb6hiL+4rpN8jb5j26QK/l4g7hvFVzFFWdRpYByrQQDaTcb2+zERONvEQJWzSbyN/wCeItHl40VNNG1gFWLNIYDzayIkSSJvt9eBa8eoIWXVVXSxEIAfixI9o7n4YlOJM5LFr9vtKVyLiFMIJ4d+rofur+NcEeO7P/FX8WPMZipvWfiRdP8AXX5/eQeZdsv+4fvfA5/+z8PxtjzGYxfTPsU9R+YXqfra37jfhODPLX92T98/fjMZgm9InyfUet/mG+L+yfh9wwp8M/vPwP4cZjMRD0NOeeZnNH6z/NR/34Wqft0v4rf6i4zGY7PTfR/EYPTJnAfbzf8AD/24nN+py/7q/wCo2MxmGZfUv87TD6RCXMH934N/m/AuGHPfrOG/xn/C2MxmCaGPSIlfK1/6nT/hp97458E/U1f4NT/TbGYzCm9Szt9B/jZPzGn5E/7pX/ir+HELn3r7qn46mMxmGf7zj4+G/E68qf3On/Hb8WGb6Se9/wADY9xmPmc/1z8zpLxNMxvU/dX8VTC/k96v8ar+I4zGYp6X0H5kPV8i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6148" name="Picture 4" descr="https://encrypted-tbn1.gstatic.com/images?q=tbn:ANd9GcRTNbUrSBa8f05thb-Tcxu9AbqbJZl2HqNalPy_-CHXHv8yUXV5M7m4vekJ">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2708920"/>
            <a:ext cx="3240360" cy="36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555407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yacencia">
  <a:themeElements>
    <a:clrScheme name="Adyacencia">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yacencia">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436</TotalTime>
  <Words>1175</Words>
  <Application>Microsoft Office PowerPoint</Application>
  <PresentationFormat>Presentación en pantalla (4:3)</PresentationFormat>
  <Paragraphs>46</Paragraphs>
  <Slides>13</Slides>
  <Notes>0</Notes>
  <HiddenSlides>0</HiddenSlides>
  <MMClips>0</MMClips>
  <ScaleCrop>false</ScaleCrop>
  <HeadingPairs>
    <vt:vector size="4" baseType="variant">
      <vt:variant>
        <vt:lpstr>Tema</vt:lpstr>
      </vt:variant>
      <vt:variant>
        <vt:i4>1</vt:i4>
      </vt:variant>
      <vt:variant>
        <vt:lpstr>Títulos de diapositiva</vt:lpstr>
      </vt:variant>
      <vt:variant>
        <vt:i4>13</vt:i4>
      </vt:variant>
    </vt:vector>
  </HeadingPairs>
  <TitlesOfParts>
    <vt:vector size="14" baseType="lpstr">
      <vt:lpstr>Adyacencia</vt:lpstr>
      <vt:lpstr>Presentación de PowerPoint</vt:lpstr>
      <vt:lpstr>Las Maravillosas Promesas de Dios</vt:lpstr>
      <vt:lpstr>En las Escrituras encontramos muchas promesas, las cuales nos motivan a amar más a Dios. </vt:lpstr>
      <vt:lpstr>Presentación de PowerPoint</vt:lpstr>
      <vt:lpstr>Presentación de PowerPoint</vt:lpstr>
      <vt:lpstr>Bienaventurado el varón   que no anduvo en consejo de malos,  ni estuvo en camino de pecadores,  ni en silla de escarnecedores se ha sentado, sino que en la ley de Jehová está su delicia  y en su Ley medita de día y de noche. Será como árbol plantado junto a corrientes de aguas, que da su fruto en su tiempo  y su hoja no cae,  y todo lo  que hace prosperara. Está en la Biblia en el  Salmo 1:1-3.</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PERSEBERANCIA</dc:title>
  <dc:creator>FAMILIA FIERRO CH</dc:creator>
  <cp:lastModifiedBy>FAMILIA FIERRO CH</cp:lastModifiedBy>
  <cp:revision>66</cp:revision>
  <dcterms:created xsi:type="dcterms:W3CDTF">2012-11-25T11:32:20Z</dcterms:created>
  <dcterms:modified xsi:type="dcterms:W3CDTF">2013-11-27T08:20:21Z</dcterms:modified>
</cp:coreProperties>
</file>